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Poppins" panose="00000500000000000000" pitchFamily="2" charset="0"/>
      <p:regular r:id="rId24"/>
    </p:embeddedFont>
    <p:embeddedFont>
      <p:font typeface="Poppins Bold" panose="00000800000000000000" charset="0"/>
      <p:regular r:id="rId25"/>
    </p:embeddedFont>
    <p:embeddedFont>
      <p:font typeface="The Seaso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54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3.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9.svg"/><Relationship Id="rId7" Type="http://schemas.openxmlformats.org/officeDocument/2006/relationships/image" Target="../media/image21.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7.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9.svg"/><Relationship Id="rId7" Type="http://schemas.openxmlformats.org/officeDocument/2006/relationships/image" Target="../media/image21.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4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svg"/><Relationship Id="rId7" Type="http://schemas.openxmlformats.org/officeDocument/2006/relationships/image" Target="../media/image21.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sv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49.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9.svg"/><Relationship Id="rId7" Type="http://schemas.openxmlformats.org/officeDocument/2006/relationships/image" Target="../media/image21.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21.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2.svg"/><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10.jpeg"/><Relationship Id="rId12"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5.svg"/><Relationship Id="rId10" Type="http://schemas.openxmlformats.org/officeDocument/2006/relationships/image" Target="../media/image13.svg"/><Relationship Id="rId4" Type="http://schemas.openxmlformats.org/officeDocument/2006/relationships/image" Target="../media/image4.png"/><Relationship Id="rId9" Type="http://schemas.openxmlformats.org/officeDocument/2006/relationships/image" Target="../media/image12.png"/><Relationship Id="rId1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svg"/><Relationship Id="rId7" Type="http://schemas.openxmlformats.org/officeDocument/2006/relationships/image" Target="../media/image21.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9.svg"/><Relationship Id="rId7" Type="http://schemas.openxmlformats.org/officeDocument/2006/relationships/image" Target="../media/image21.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9.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9.svg"/><Relationship Id="rId7" Type="http://schemas.openxmlformats.org/officeDocument/2006/relationships/image" Target="../media/image21.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87244" y="-390004"/>
            <a:ext cx="7911060" cy="11067008"/>
            <a:chOff x="0" y="0"/>
            <a:chExt cx="2083571" cy="2914768"/>
          </a:xfrm>
        </p:grpSpPr>
        <p:sp>
          <p:nvSpPr>
            <p:cNvPr id="3" name="Freeform 3"/>
            <p:cNvSpPr/>
            <p:nvPr/>
          </p:nvSpPr>
          <p:spPr>
            <a:xfrm>
              <a:off x="0" y="0"/>
              <a:ext cx="2083571" cy="2914767"/>
            </a:xfrm>
            <a:custGeom>
              <a:avLst/>
              <a:gdLst/>
              <a:ahLst/>
              <a:cxnLst/>
              <a:rect l="l" t="t" r="r" b="b"/>
              <a:pathLst>
                <a:path w="2083571" h="2914767">
                  <a:moveTo>
                    <a:pt x="0" y="0"/>
                  </a:moveTo>
                  <a:lnTo>
                    <a:pt x="2083571" y="0"/>
                  </a:lnTo>
                  <a:lnTo>
                    <a:pt x="2083571" y="2914767"/>
                  </a:lnTo>
                  <a:lnTo>
                    <a:pt x="0" y="2914767"/>
                  </a:lnTo>
                  <a:close/>
                </a:path>
              </a:pathLst>
            </a:custGeom>
            <a:solidFill>
              <a:srgbClr val="000000"/>
            </a:solidFill>
          </p:spPr>
        </p:sp>
        <p:sp>
          <p:nvSpPr>
            <p:cNvPr id="4" name="TextBox 4"/>
            <p:cNvSpPr txBox="1"/>
            <p:nvPr/>
          </p:nvSpPr>
          <p:spPr>
            <a:xfrm>
              <a:off x="0" y="-57150"/>
              <a:ext cx="2083571" cy="297191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2213111"/>
            <a:ext cx="8115300" cy="3883209"/>
          </a:xfrm>
          <a:prstGeom prst="rect">
            <a:avLst/>
          </a:prstGeom>
        </p:spPr>
        <p:txBody>
          <a:bodyPr lIns="0" tIns="0" rIns="0" bIns="0" rtlCol="0" anchor="t">
            <a:spAutoFit/>
          </a:bodyPr>
          <a:lstStyle/>
          <a:p>
            <a:pPr algn="l">
              <a:lnSpc>
                <a:spcPts val="9913"/>
              </a:lnSpc>
            </a:pPr>
            <a:r>
              <a:rPr lang="en-US" sz="9178">
                <a:solidFill>
                  <a:srgbClr val="8D6F22"/>
                </a:solidFill>
                <a:latin typeface="The Seasons Bold"/>
              </a:rPr>
              <a:t>Hotel</a:t>
            </a:r>
          </a:p>
          <a:p>
            <a:pPr algn="l">
              <a:lnSpc>
                <a:spcPts val="9913"/>
              </a:lnSpc>
            </a:pPr>
            <a:r>
              <a:rPr lang="en-US" sz="9178">
                <a:solidFill>
                  <a:srgbClr val="8D6F22"/>
                </a:solidFill>
                <a:latin typeface="The Seasons Bold"/>
              </a:rPr>
              <a:t>Reservation </a:t>
            </a:r>
          </a:p>
          <a:p>
            <a:pPr algn="l">
              <a:lnSpc>
                <a:spcPts val="9913"/>
              </a:lnSpc>
            </a:pPr>
            <a:r>
              <a:rPr lang="en-US" sz="9178">
                <a:solidFill>
                  <a:srgbClr val="8D6F22"/>
                </a:solidFill>
                <a:latin typeface="The Seasons Bold"/>
              </a:rPr>
              <a:t>Analysis</a:t>
            </a:r>
          </a:p>
        </p:txBody>
      </p:sp>
      <p:sp>
        <p:nvSpPr>
          <p:cNvPr id="7" name="TextBox 7"/>
          <p:cNvSpPr txBox="1"/>
          <p:nvPr/>
        </p:nvSpPr>
        <p:spPr>
          <a:xfrm>
            <a:off x="1028700" y="6256140"/>
            <a:ext cx="8696243" cy="613009"/>
          </a:xfrm>
          <a:prstGeom prst="rect">
            <a:avLst/>
          </a:prstGeom>
        </p:spPr>
        <p:txBody>
          <a:bodyPr lIns="0" tIns="0" rIns="0" bIns="0" rtlCol="0" anchor="t">
            <a:spAutoFit/>
          </a:bodyPr>
          <a:lstStyle/>
          <a:p>
            <a:pPr algn="l">
              <a:lnSpc>
                <a:spcPts val="5008"/>
              </a:lnSpc>
            </a:pPr>
            <a:r>
              <a:rPr lang="en-US" sz="2946" spc="347">
                <a:solidFill>
                  <a:srgbClr val="000000"/>
                </a:solidFill>
                <a:latin typeface="Poppins Bold"/>
              </a:rPr>
              <a:t>BATCH NAME = MIP-DA-10 </a:t>
            </a:r>
          </a:p>
        </p:txBody>
      </p:sp>
      <p:grpSp>
        <p:nvGrpSpPr>
          <p:cNvPr id="8" name="Group 8"/>
          <p:cNvGrpSpPr/>
          <p:nvPr/>
        </p:nvGrpSpPr>
        <p:grpSpPr>
          <a:xfrm>
            <a:off x="8918667" y="2136911"/>
            <a:ext cx="8319513" cy="6757242"/>
            <a:chOff x="0" y="0"/>
            <a:chExt cx="1288910" cy="1046874"/>
          </a:xfrm>
        </p:grpSpPr>
        <p:sp>
          <p:nvSpPr>
            <p:cNvPr id="9" name="Freeform 9"/>
            <p:cNvSpPr/>
            <p:nvPr/>
          </p:nvSpPr>
          <p:spPr>
            <a:xfrm>
              <a:off x="0" y="0"/>
              <a:ext cx="1288910" cy="1046874"/>
            </a:xfrm>
            <a:custGeom>
              <a:avLst/>
              <a:gdLst/>
              <a:ahLst/>
              <a:cxnLst/>
              <a:rect l="l" t="t" r="r" b="b"/>
              <a:pathLst>
                <a:path w="1288910" h="1046874">
                  <a:moveTo>
                    <a:pt x="0" y="0"/>
                  </a:moveTo>
                  <a:lnTo>
                    <a:pt x="1288910" y="0"/>
                  </a:lnTo>
                  <a:lnTo>
                    <a:pt x="1288910" y="1046874"/>
                  </a:lnTo>
                  <a:lnTo>
                    <a:pt x="0" y="1046874"/>
                  </a:lnTo>
                  <a:close/>
                </a:path>
              </a:pathLst>
            </a:custGeom>
            <a:blipFill>
              <a:blip r:embed="rId4"/>
              <a:stretch>
                <a:fillRect l="-10954" r="-10954"/>
              </a:stretch>
            </a:blipFill>
          </p:spPr>
        </p:sp>
      </p:grpSp>
      <p:sp>
        <p:nvSpPr>
          <p:cNvPr id="10" name="Freeform 10"/>
          <p:cNvSpPr/>
          <p:nvPr/>
        </p:nvSpPr>
        <p:spPr>
          <a:xfrm>
            <a:off x="16889711" y="9258300"/>
            <a:ext cx="348469" cy="382551"/>
          </a:xfrm>
          <a:custGeom>
            <a:avLst/>
            <a:gdLst/>
            <a:ahLst/>
            <a:cxnLst/>
            <a:rect l="l" t="t" r="r" b="b"/>
            <a:pathLst>
              <a:path w="348469" h="382551">
                <a:moveTo>
                  <a:pt x="0" y="0"/>
                </a:moveTo>
                <a:lnTo>
                  <a:pt x="348469" y="0"/>
                </a:lnTo>
                <a:lnTo>
                  <a:pt x="348469" y="382551"/>
                </a:lnTo>
                <a:lnTo>
                  <a:pt x="0" y="3825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028700" y="8551887"/>
            <a:ext cx="6658708" cy="523876"/>
          </a:xfrm>
          <a:prstGeom prst="rect">
            <a:avLst/>
          </a:prstGeom>
        </p:spPr>
        <p:txBody>
          <a:bodyPr lIns="0" tIns="0" rIns="0" bIns="0" rtlCol="0" anchor="t">
            <a:spAutoFit/>
          </a:bodyPr>
          <a:lstStyle/>
          <a:p>
            <a:pPr algn="l">
              <a:lnSpc>
                <a:spcPts val="4199"/>
              </a:lnSpc>
            </a:pPr>
            <a:r>
              <a:rPr lang="en-US" sz="2999">
                <a:solidFill>
                  <a:srgbClr val="000000"/>
                </a:solidFill>
                <a:latin typeface="Poppins Bold"/>
              </a:rPr>
              <a:t>Ushashree Shripati</a:t>
            </a:r>
          </a:p>
        </p:txBody>
      </p:sp>
      <p:sp>
        <p:nvSpPr>
          <p:cNvPr id="12" name="TextBox 12"/>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a:solidFill>
                  <a:srgbClr val="000000"/>
                </a:solidFill>
                <a:latin typeface="The Seasons Bold"/>
              </a:rPr>
              <a:t>Mentorness </a:t>
            </a:r>
          </a:p>
        </p:txBody>
      </p:sp>
      <p:grpSp>
        <p:nvGrpSpPr>
          <p:cNvPr id="13" name="Group 13"/>
          <p:cNvGrpSpPr/>
          <p:nvPr/>
        </p:nvGrpSpPr>
        <p:grpSpPr>
          <a:xfrm rot="-5400000">
            <a:off x="10815980" y="7423279"/>
            <a:ext cx="532129" cy="2941746"/>
            <a:chOff x="0" y="0"/>
            <a:chExt cx="140149" cy="774781"/>
          </a:xfrm>
        </p:grpSpPr>
        <p:sp>
          <p:nvSpPr>
            <p:cNvPr id="14" name="Freeform 14"/>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5" name="TextBox 15"/>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65750" y="-390004"/>
            <a:ext cx="8974741" cy="12498013"/>
            <a:chOff x="0" y="0"/>
            <a:chExt cx="2363718" cy="3291658"/>
          </a:xfrm>
        </p:grpSpPr>
        <p:sp>
          <p:nvSpPr>
            <p:cNvPr id="3" name="Freeform 3"/>
            <p:cNvSpPr/>
            <p:nvPr/>
          </p:nvSpPr>
          <p:spPr>
            <a:xfrm>
              <a:off x="0" y="0"/>
              <a:ext cx="2363718" cy="3291658"/>
            </a:xfrm>
            <a:custGeom>
              <a:avLst/>
              <a:gdLst/>
              <a:ahLst/>
              <a:cxnLst/>
              <a:rect l="l" t="t" r="r" b="b"/>
              <a:pathLst>
                <a:path w="2363718" h="3291658">
                  <a:moveTo>
                    <a:pt x="0" y="0"/>
                  </a:moveTo>
                  <a:lnTo>
                    <a:pt x="2363718" y="0"/>
                  </a:lnTo>
                  <a:lnTo>
                    <a:pt x="2363718" y="3291658"/>
                  </a:lnTo>
                  <a:lnTo>
                    <a:pt x="0" y="3291658"/>
                  </a:lnTo>
                  <a:close/>
                </a:path>
              </a:pathLst>
            </a:custGeom>
            <a:solidFill>
              <a:srgbClr val="000000"/>
            </a:solidFill>
          </p:spPr>
        </p:sp>
        <p:sp>
          <p:nvSpPr>
            <p:cNvPr id="4" name="TextBox 4"/>
            <p:cNvSpPr txBox="1"/>
            <p:nvPr/>
          </p:nvSpPr>
          <p:spPr>
            <a:xfrm>
              <a:off x="0" y="-57150"/>
              <a:ext cx="2363718" cy="334880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179914" y="695721"/>
            <a:ext cx="7329572" cy="4313590"/>
            <a:chOff x="0" y="0"/>
            <a:chExt cx="1096782" cy="645477"/>
          </a:xfrm>
        </p:grpSpPr>
        <p:sp>
          <p:nvSpPr>
            <p:cNvPr id="6" name="Freeform 6"/>
            <p:cNvSpPr/>
            <p:nvPr/>
          </p:nvSpPr>
          <p:spPr>
            <a:xfrm>
              <a:off x="0" y="0"/>
              <a:ext cx="1096782" cy="645477"/>
            </a:xfrm>
            <a:custGeom>
              <a:avLst/>
              <a:gdLst/>
              <a:ahLst/>
              <a:cxnLst/>
              <a:rect l="l" t="t" r="r" b="b"/>
              <a:pathLst>
                <a:path w="1096782" h="645477">
                  <a:moveTo>
                    <a:pt x="0" y="0"/>
                  </a:moveTo>
                  <a:lnTo>
                    <a:pt x="1096782" y="0"/>
                  </a:lnTo>
                  <a:lnTo>
                    <a:pt x="1096782" y="645477"/>
                  </a:lnTo>
                  <a:lnTo>
                    <a:pt x="0" y="645477"/>
                  </a:lnTo>
                  <a:close/>
                </a:path>
              </a:pathLst>
            </a:custGeom>
            <a:blipFill>
              <a:blip r:embed="rId2"/>
              <a:stretch>
                <a:fillRect t="-6603" b="-6603"/>
              </a:stretch>
            </a:blipFill>
          </p:spPr>
        </p:sp>
      </p:grpSp>
      <p:grpSp>
        <p:nvGrpSpPr>
          <p:cNvPr id="7" name="Group 7"/>
          <p:cNvGrpSpPr/>
          <p:nvPr/>
        </p:nvGrpSpPr>
        <p:grpSpPr>
          <a:xfrm>
            <a:off x="9331025" y="5576865"/>
            <a:ext cx="7526522" cy="4245123"/>
            <a:chOff x="0" y="0"/>
            <a:chExt cx="1049630" cy="592014"/>
          </a:xfrm>
        </p:grpSpPr>
        <p:sp>
          <p:nvSpPr>
            <p:cNvPr id="8" name="Freeform 8"/>
            <p:cNvSpPr/>
            <p:nvPr/>
          </p:nvSpPr>
          <p:spPr>
            <a:xfrm>
              <a:off x="0" y="0"/>
              <a:ext cx="1049630" cy="592014"/>
            </a:xfrm>
            <a:custGeom>
              <a:avLst/>
              <a:gdLst/>
              <a:ahLst/>
              <a:cxnLst/>
              <a:rect l="l" t="t" r="r" b="b"/>
              <a:pathLst>
                <a:path w="1049630" h="592014">
                  <a:moveTo>
                    <a:pt x="0" y="0"/>
                  </a:moveTo>
                  <a:lnTo>
                    <a:pt x="1049630" y="0"/>
                  </a:lnTo>
                  <a:lnTo>
                    <a:pt x="1049630" y="592014"/>
                  </a:lnTo>
                  <a:lnTo>
                    <a:pt x="0" y="592014"/>
                  </a:lnTo>
                  <a:close/>
                </a:path>
              </a:pathLst>
            </a:custGeom>
            <a:blipFill>
              <a:blip r:embed="rId3"/>
              <a:stretch>
                <a:fillRect t="-2025" b="-2025"/>
              </a:stretch>
            </a:blipFill>
          </p:spPr>
        </p:sp>
      </p:grpSp>
      <p:sp>
        <p:nvSpPr>
          <p:cNvPr id="9" name="Freeform 9"/>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rot="-10800000">
            <a:off x="9399685" y="-347721"/>
            <a:ext cx="532129" cy="2941746"/>
            <a:chOff x="0" y="0"/>
            <a:chExt cx="140149" cy="774781"/>
          </a:xfrm>
        </p:grpSpPr>
        <p:sp>
          <p:nvSpPr>
            <p:cNvPr id="11" name="Freeform 11"/>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2" name="TextBox 12"/>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13" name="Group 13"/>
          <p:cNvGrpSpPr/>
          <p:nvPr/>
        </p:nvGrpSpPr>
        <p:grpSpPr>
          <a:xfrm rot="-10800000">
            <a:off x="0" y="7981271"/>
            <a:ext cx="532129" cy="2941746"/>
            <a:chOff x="0" y="0"/>
            <a:chExt cx="140149" cy="774781"/>
          </a:xfrm>
        </p:grpSpPr>
        <p:sp>
          <p:nvSpPr>
            <p:cNvPr id="14" name="Freeform 14"/>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5" name="TextBox 15"/>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15534587" y="9258300"/>
            <a:ext cx="1974898" cy="613968"/>
            <a:chOff x="0" y="0"/>
            <a:chExt cx="520138" cy="161703"/>
          </a:xfrm>
        </p:grpSpPr>
        <p:sp>
          <p:nvSpPr>
            <p:cNvPr id="17" name="Freeform 17"/>
            <p:cNvSpPr/>
            <p:nvPr/>
          </p:nvSpPr>
          <p:spPr>
            <a:xfrm>
              <a:off x="0" y="0"/>
              <a:ext cx="520138" cy="161703"/>
            </a:xfrm>
            <a:custGeom>
              <a:avLst/>
              <a:gdLst/>
              <a:ahLst/>
              <a:cxnLst/>
              <a:rect l="l" t="t" r="r" b="b"/>
              <a:pathLst>
                <a:path w="520138" h="161703">
                  <a:moveTo>
                    <a:pt x="0" y="0"/>
                  </a:moveTo>
                  <a:lnTo>
                    <a:pt x="520138" y="0"/>
                  </a:lnTo>
                  <a:lnTo>
                    <a:pt x="520138" y="161703"/>
                  </a:lnTo>
                  <a:lnTo>
                    <a:pt x="0" y="161703"/>
                  </a:lnTo>
                  <a:close/>
                </a:path>
              </a:pathLst>
            </a:custGeom>
            <a:solidFill>
              <a:srgbClr val="8D6F22"/>
            </a:solidFill>
          </p:spPr>
        </p:sp>
        <p:sp>
          <p:nvSpPr>
            <p:cNvPr id="18" name="TextBox 18"/>
            <p:cNvSpPr txBox="1"/>
            <p:nvPr/>
          </p:nvSpPr>
          <p:spPr>
            <a:xfrm>
              <a:off x="0" y="-57150"/>
              <a:ext cx="520138" cy="218853"/>
            </a:xfrm>
            <a:prstGeom prst="rect">
              <a:avLst/>
            </a:prstGeom>
          </p:spPr>
          <p:txBody>
            <a:bodyPr lIns="50800" tIns="50800" rIns="50800" bIns="50800" rtlCol="0" anchor="ctr"/>
            <a:lstStyle/>
            <a:p>
              <a:pPr algn="ctr">
                <a:lnSpc>
                  <a:spcPts val="2799"/>
                </a:lnSpc>
              </a:pPr>
              <a:endParaRPr/>
            </a:p>
          </p:txBody>
        </p:sp>
      </p:grpSp>
      <p:sp>
        <p:nvSpPr>
          <p:cNvPr id="19" name="Freeform 19"/>
          <p:cNvSpPr/>
          <p:nvPr/>
        </p:nvSpPr>
        <p:spPr>
          <a:xfrm>
            <a:off x="389606" y="4172712"/>
            <a:ext cx="7752626" cy="2584209"/>
          </a:xfrm>
          <a:custGeom>
            <a:avLst/>
            <a:gdLst/>
            <a:ahLst/>
            <a:cxnLst/>
            <a:rect l="l" t="t" r="r" b="b"/>
            <a:pathLst>
              <a:path w="7752626" h="2584209">
                <a:moveTo>
                  <a:pt x="0" y="0"/>
                </a:moveTo>
                <a:lnTo>
                  <a:pt x="7752625" y="0"/>
                </a:lnTo>
                <a:lnTo>
                  <a:pt x="7752625" y="2584209"/>
                </a:lnTo>
                <a:lnTo>
                  <a:pt x="0" y="2584209"/>
                </a:lnTo>
                <a:lnTo>
                  <a:pt x="0" y="0"/>
                </a:lnTo>
                <a:close/>
              </a:path>
            </a:pathLst>
          </a:custGeom>
          <a:blipFill>
            <a:blip r:embed="rId6"/>
            <a:stretch>
              <a:fillRect/>
            </a:stretch>
          </a:blipFill>
        </p:spPr>
      </p:sp>
      <p:sp>
        <p:nvSpPr>
          <p:cNvPr id="20" name="Freeform 20"/>
          <p:cNvSpPr/>
          <p:nvPr/>
        </p:nvSpPr>
        <p:spPr>
          <a:xfrm>
            <a:off x="1028700" y="6756921"/>
            <a:ext cx="6319496" cy="3025698"/>
          </a:xfrm>
          <a:custGeom>
            <a:avLst/>
            <a:gdLst/>
            <a:ahLst/>
            <a:cxnLst/>
            <a:rect l="l" t="t" r="r" b="b"/>
            <a:pathLst>
              <a:path w="6319496" h="3025698">
                <a:moveTo>
                  <a:pt x="0" y="0"/>
                </a:moveTo>
                <a:lnTo>
                  <a:pt x="6319496" y="0"/>
                </a:lnTo>
                <a:lnTo>
                  <a:pt x="6319496" y="3025698"/>
                </a:lnTo>
                <a:lnTo>
                  <a:pt x="0" y="3025698"/>
                </a:lnTo>
                <a:lnTo>
                  <a:pt x="0" y="0"/>
                </a:lnTo>
                <a:close/>
              </a:path>
            </a:pathLst>
          </a:custGeom>
          <a:blipFill>
            <a:blip r:embed="rId7"/>
            <a:stretch>
              <a:fillRect/>
            </a:stretch>
          </a:blipFill>
        </p:spPr>
      </p:sp>
      <p:sp>
        <p:nvSpPr>
          <p:cNvPr id="21" name="TextBox 21"/>
          <p:cNvSpPr txBox="1"/>
          <p:nvPr/>
        </p:nvSpPr>
        <p:spPr>
          <a:xfrm>
            <a:off x="1589131" y="1762125"/>
            <a:ext cx="7254857" cy="1011561"/>
          </a:xfrm>
          <a:prstGeom prst="rect">
            <a:avLst/>
          </a:prstGeom>
        </p:spPr>
        <p:txBody>
          <a:bodyPr lIns="0" tIns="0" rIns="0" bIns="0" rtlCol="0" anchor="t">
            <a:spAutoFit/>
          </a:bodyPr>
          <a:lstStyle/>
          <a:p>
            <a:pPr algn="l">
              <a:lnSpc>
                <a:spcPts val="7560"/>
              </a:lnSpc>
            </a:pPr>
            <a:r>
              <a:rPr lang="en-US" sz="7000">
                <a:solidFill>
                  <a:srgbClr val="8D6F22"/>
                </a:solidFill>
                <a:latin typeface="The Seasons Bold"/>
              </a:rPr>
              <a:t>SQL Query 6</a:t>
            </a:r>
          </a:p>
        </p:txBody>
      </p:sp>
      <p:sp>
        <p:nvSpPr>
          <p:cNvPr id="22" name="TextBox 22"/>
          <p:cNvSpPr txBox="1"/>
          <p:nvPr/>
        </p:nvSpPr>
        <p:spPr>
          <a:xfrm>
            <a:off x="266065" y="3046736"/>
            <a:ext cx="9399685" cy="849751"/>
          </a:xfrm>
          <a:prstGeom prst="rect">
            <a:avLst/>
          </a:prstGeom>
        </p:spPr>
        <p:txBody>
          <a:bodyPr lIns="0" tIns="0" rIns="0" bIns="0" rtlCol="0" anchor="t">
            <a:spAutoFit/>
          </a:bodyPr>
          <a:lstStyle/>
          <a:p>
            <a:pPr algn="l">
              <a:lnSpc>
                <a:spcPts val="3293"/>
              </a:lnSpc>
            </a:pPr>
            <a:r>
              <a:rPr lang="en-US" sz="3049">
                <a:solidFill>
                  <a:srgbClr val="8D6F22"/>
                </a:solidFill>
                <a:latin typeface="The Seasons Bold"/>
              </a:rPr>
              <a:t>How many reservations fall on a weekend (no_of_weekend_nights &gt; 0)? </a:t>
            </a:r>
          </a:p>
        </p:txBody>
      </p:sp>
      <p:sp>
        <p:nvSpPr>
          <p:cNvPr id="23" name="TextBox 23"/>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a:solidFill>
                  <a:srgbClr val="000000"/>
                </a:solidFill>
                <a:latin typeface="The Seasons Bold"/>
              </a:rPr>
              <a:t>Mentorness</a:t>
            </a:r>
          </a:p>
        </p:txBody>
      </p:sp>
      <p:sp>
        <p:nvSpPr>
          <p:cNvPr id="24" name="TextBox 24"/>
          <p:cNvSpPr txBox="1"/>
          <p:nvPr/>
        </p:nvSpPr>
        <p:spPr>
          <a:xfrm>
            <a:off x="15752778" y="9357321"/>
            <a:ext cx="1538516"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rPr>
              <a:t>Read More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000"/>
                                        <p:tgtEl>
                                          <p:spTgt spid="7"/>
                                        </p:tgtEl>
                                      </p:cBhvr>
                                    </p:animEffect>
                                    <p:anim calcmode="lin" valueType="num">
                                      <p:cBhvr>
                                        <p:cTn id="15" dur="2000" fill="hold"/>
                                        <p:tgtEl>
                                          <p:spTgt spid="7"/>
                                        </p:tgtEl>
                                        <p:attrNameLst>
                                          <p:attrName>ppt_w</p:attrName>
                                        </p:attrNameLst>
                                      </p:cBhvr>
                                      <p:tavLst>
                                        <p:tav tm="0" fmla="#ppt_w*sin(2.5*pi*$)">
                                          <p:val>
                                            <p:fltVal val="0"/>
                                          </p:val>
                                        </p:tav>
                                        <p:tav tm="100000">
                                          <p:val>
                                            <p:fltVal val="1"/>
                                          </p:val>
                                        </p:tav>
                                      </p:tavLst>
                                    </p:anim>
                                    <p:anim calcmode="lin" valueType="num">
                                      <p:cBhvr>
                                        <p:cTn id="16"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412262" y="8838176"/>
            <a:ext cx="1974898" cy="538623"/>
            <a:chOff x="0" y="0"/>
            <a:chExt cx="520138" cy="141859"/>
          </a:xfrm>
        </p:grpSpPr>
        <p:sp>
          <p:nvSpPr>
            <p:cNvPr id="3" name="Freeform 3"/>
            <p:cNvSpPr/>
            <p:nvPr/>
          </p:nvSpPr>
          <p:spPr>
            <a:xfrm>
              <a:off x="0" y="0"/>
              <a:ext cx="520138" cy="141859"/>
            </a:xfrm>
            <a:custGeom>
              <a:avLst/>
              <a:gdLst/>
              <a:ahLst/>
              <a:cxnLst/>
              <a:rect l="l" t="t" r="r" b="b"/>
              <a:pathLst>
                <a:path w="520138" h="141859">
                  <a:moveTo>
                    <a:pt x="0" y="0"/>
                  </a:moveTo>
                  <a:lnTo>
                    <a:pt x="520138" y="0"/>
                  </a:lnTo>
                  <a:lnTo>
                    <a:pt x="520138" y="141859"/>
                  </a:lnTo>
                  <a:lnTo>
                    <a:pt x="0" y="141859"/>
                  </a:lnTo>
                  <a:close/>
                </a:path>
              </a:pathLst>
            </a:custGeom>
            <a:solidFill>
              <a:srgbClr val="8D6F22"/>
            </a:solidFill>
          </p:spPr>
        </p:sp>
        <p:sp>
          <p:nvSpPr>
            <p:cNvPr id="4" name="TextBox 4"/>
            <p:cNvSpPr txBox="1"/>
            <p:nvPr/>
          </p:nvSpPr>
          <p:spPr>
            <a:xfrm>
              <a:off x="0" y="-57150"/>
              <a:ext cx="520138" cy="199009"/>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52879" y="-390004"/>
            <a:ext cx="7201304" cy="11067008"/>
            <a:chOff x="0" y="0"/>
            <a:chExt cx="1896640" cy="2914768"/>
          </a:xfrm>
        </p:grpSpPr>
        <p:sp>
          <p:nvSpPr>
            <p:cNvPr id="6" name="Freeform 6"/>
            <p:cNvSpPr/>
            <p:nvPr/>
          </p:nvSpPr>
          <p:spPr>
            <a:xfrm>
              <a:off x="0" y="0"/>
              <a:ext cx="1896640" cy="2914767"/>
            </a:xfrm>
            <a:custGeom>
              <a:avLst/>
              <a:gdLst/>
              <a:ahLst/>
              <a:cxnLst/>
              <a:rect l="l" t="t" r="r" b="b"/>
              <a:pathLst>
                <a:path w="1896640" h="2914767">
                  <a:moveTo>
                    <a:pt x="0" y="0"/>
                  </a:moveTo>
                  <a:lnTo>
                    <a:pt x="1896640" y="0"/>
                  </a:lnTo>
                  <a:lnTo>
                    <a:pt x="1896640" y="2914767"/>
                  </a:lnTo>
                  <a:lnTo>
                    <a:pt x="0" y="2914767"/>
                  </a:lnTo>
                  <a:close/>
                </a:path>
              </a:pathLst>
            </a:custGeom>
            <a:solidFill>
              <a:srgbClr val="000000"/>
            </a:solidFill>
          </p:spPr>
        </p:sp>
        <p:sp>
          <p:nvSpPr>
            <p:cNvPr id="7" name="TextBox 7"/>
            <p:cNvSpPr txBox="1"/>
            <p:nvPr/>
          </p:nvSpPr>
          <p:spPr>
            <a:xfrm>
              <a:off x="0" y="-57150"/>
              <a:ext cx="1896640" cy="297191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889711" y="9258300"/>
            <a:ext cx="348469" cy="382551"/>
          </a:xfrm>
          <a:custGeom>
            <a:avLst/>
            <a:gdLst/>
            <a:ahLst/>
            <a:cxnLst/>
            <a:rect l="l" t="t" r="r" b="b"/>
            <a:pathLst>
              <a:path w="348469" h="382551">
                <a:moveTo>
                  <a:pt x="0" y="0"/>
                </a:moveTo>
                <a:lnTo>
                  <a:pt x="348469" y="0"/>
                </a:lnTo>
                <a:lnTo>
                  <a:pt x="348469" y="382551"/>
                </a:lnTo>
                <a:lnTo>
                  <a:pt x="0" y="3825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545619" y="1886846"/>
            <a:ext cx="5407994" cy="3675509"/>
            <a:chOff x="0" y="0"/>
            <a:chExt cx="837840" cy="569433"/>
          </a:xfrm>
        </p:grpSpPr>
        <p:sp>
          <p:nvSpPr>
            <p:cNvPr id="11" name="Freeform 11"/>
            <p:cNvSpPr/>
            <p:nvPr/>
          </p:nvSpPr>
          <p:spPr>
            <a:xfrm>
              <a:off x="0" y="0"/>
              <a:ext cx="837840" cy="569432"/>
            </a:xfrm>
            <a:custGeom>
              <a:avLst/>
              <a:gdLst/>
              <a:ahLst/>
              <a:cxnLst/>
              <a:rect l="l" t="t" r="r" b="b"/>
              <a:pathLst>
                <a:path w="837840" h="569432">
                  <a:moveTo>
                    <a:pt x="0" y="0"/>
                  </a:moveTo>
                  <a:lnTo>
                    <a:pt x="837840" y="0"/>
                  </a:lnTo>
                  <a:lnTo>
                    <a:pt x="837840" y="569432"/>
                  </a:lnTo>
                  <a:lnTo>
                    <a:pt x="0" y="569432"/>
                  </a:lnTo>
                  <a:close/>
                </a:path>
              </a:pathLst>
            </a:custGeom>
            <a:blipFill>
              <a:blip r:embed="rId6"/>
              <a:stretch>
                <a:fillRect l="-1005" r="-1005"/>
              </a:stretch>
            </a:blipFill>
          </p:spPr>
        </p:sp>
      </p:grpSp>
      <p:grpSp>
        <p:nvGrpSpPr>
          <p:cNvPr id="12" name="Group 12"/>
          <p:cNvGrpSpPr/>
          <p:nvPr/>
        </p:nvGrpSpPr>
        <p:grpSpPr>
          <a:xfrm>
            <a:off x="933356" y="6482739"/>
            <a:ext cx="5249004" cy="3158112"/>
            <a:chOff x="0" y="0"/>
            <a:chExt cx="813208" cy="489274"/>
          </a:xfrm>
        </p:grpSpPr>
        <p:sp>
          <p:nvSpPr>
            <p:cNvPr id="13" name="Freeform 13"/>
            <p:cNvSpPr/>
            <p:nvPr/>
          </p:nvSpPr>
          <p:spPr>
            <a:xfrm>
              <a:off x="0" y="0"/>
              <a:ext cx="813208" cy="489274"/>
            </a:xfrm>
            <a:custGeom>
              <a:avLst/>
              <a:gdLst/>
              <a:ahLst/>
              <a:cxnLst/>
              <a:rect l="l" t="t" r="r" b="b"/>
              <a:pathLst>
                <a:path w="813208" h="489274">
                  <a:moveTo>
                    <a:pt x="0" y="0"/>
                  </a:moveTo>
                  <a:lnTo>
                    <a:pt x="813208" y="0"/>
                  </a:lnTo>
                  <a:lnTo>
                    <a:pt x="813208" y="489274"/>
                  </a:lnTo>
                  <a:lnTo>
                    <a:pt x="0" y="489274"/>
                  </a:lnTo>
                  <a:close/>
                </a:path>
              </a:pathLst>
            </a:custGeom>
            <a:blipFill>
              <a:blip r:embed="rId7"/>
              <a:stretch>
                <a:fillRect t="-5367" b="-5367"/>
              </a:stretch>
            </a:blipFill>
          </p:spPr>
        </p:sp>
      </p:grpSp>
      <p:grpSp>
        <p:nvGrpSpPr>
          <p:cNvPr id="14" name="Group 14"/>
          <p:cNvGrpSpPr/>
          <p:nvPr/>
        </p:nvGrpSpPr>
        <p:grpSpPr>
          <a:xfrm>
            <a:off x="6182360" y="-111441"/>
            <a:ext cx="532129" cy="2941746"/>
            <a:chOff x="0" y="0"/>
            <a:chExt cx="140149" cy="774781"/>
          </a:xfrm>
        </p:grpSpPr>
        <p:sp>
          <p:nvSpPr>
            <p:cNvPr id="15" name="Freeform 15"/>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6" name="TextBox 16"/>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
        <p:nvSpPr>
          <p:cNvPr id="17" name="Freeform 17"/>
          <p:cNvSpPr/>
          <p:nvPr/>
        </p:nvSpPr>
        <p:spPr>
          <a:xfrm>
            <a:off x="6943090" y="2169734"/>
            <a:ext cx="9979783" cy="2370763"/>
          </a:xfrm>
          <a:custGeom>
            <a:avLst/>
            <a:gdLst/>
            <a:ahLst/>
            <a:cxnLst/>
            <a:rect l="l" t="t" r="r" b="b"/>
            <a:pathLst>
              <a:path w="9979783" h="2370763">
                <a:moveTo>
                  <a:pt x="0" y="0"/>
                </a:moveTo>
                <a:lnTo>
                  <a:pt x="9979782" y="0"/>
                </a:lnTo>
                <a:lnTo>
                  <a:pt x="9979782" y="2370763"/>
                </a:lnTo>
                <a:lnTo>
                  <a:pt x="0" y="2370763"/>
                </a:lnTo>
                <a:lnTo>
                  <a:pt x="0" y="0"/>
                </a:lnTo>
                <a:close/>
              </a:path>
            </a:pathLst>
          </a:custGeom>
          <a:blipFill>
            <a:blip r:embed="rId8"/>
            <a:stretch>
              <a:fillRect/>
            </a:stretch>
          </a:blipFill>
        </p:spPr>
      </p:sp>
      <p:sp>
        <p:nvSpPr>
          <p:cNvPr id="18" name="Freeform 18"/>
          <p:cNvSpPr/>
          <p:nvPr/>
        </p:nvSpPr>
        <p:spPr>
          <a:xfrm>
            <a:off x="6789927" y="4759572"/>
            <a:ext cx="9379042" cy="2080881"/>
          </a:xfrm>
          <a:custGeom>
            <a:avLst/>
            <a:gdLst/>
            <a:ahLst/>
            <a:cxnLst/>
            <a:rect l="l" t="t" r="r" b="b"/>
            <a:pathLst>
              <a:path w="9379042" h="2080881">
                <a:moveTo>
                  <a:pt x="0" y="0"/>
                </a:moveTo>
                <a:lnTo>
                  <a:pt x="9379042" y="0"/>
                </a:lnTo>
                <a:lnTo>
                  <a:pt x="9379042" y="2080881"/>
                </a:lnTo>
                <a:lnTo>
                  <a:pt x="0" y="2080881"/>
                </a:lnTo>
                <a:lnTo>
                  <a:pt x="0" y="0"/>
                </a:lnTo>
                <a:close/>
              </a:path>
            </a:pathLst>
          </a:custGeom>
          <a:blipFill>
            <a:blip r:embed="rId9"/>
            <a:stretch>
              <a:fillRect/>
            </a:stretch>
          </a:blipFill>
        </p:spPr>
      </p:sp>
      <p:sp>
        <p:nvSpPr>
          <p:cNvPr id="19" name="TextBox 19"/>
          <p:cNvSpPr txBox="1"/>
          <p:nvPr/>
        </p:nvSpPr>
        <p:spPr>
          <a:xfrm>
            <a:off x="7170961" y="264270"/>
            <a:ext cx="7459492" cy="1011561"/>
          </a:xfrm>
          <a:prstGeom prst="rect">
            <a:avLst/>
          </a:prstGeom>
        </p:spPr>
        <p:txBody>
          <a:bodyPr lIns="0" tIns="0" rIns="0" bIns="0" rtlCol="0" anchor="t">
            <a:spAutoFit/>
          </a:bodyPr>
          <a:lstStyle/>
          <a:p>
            <a:pPr algn="l">
              <a:lnSpc>
                <a:spcPts val="7560"/>
              </a:lnSpc>
            </a:pPr>
            <a:r>
              <a:rPr lang="en-US" sz="7000">
                <a:solidFill>
                  <a:srgbClr val="8D6F22"/>
                </a:solidFill>
                <a:latin typeface="The Seasons Bold"/>
              </a:rPr>
              <a:t>SQL Query 7</a:t>
            </a:r>
          </a:p>
        </p:txBody>
      </p:sp>
      <p:sp>
        <p:nvSpPr>
          <p:cNvPr id="20" name="TextBox 20"/>
          <p:cNvSpPr txBox="1"/>
          <p:nvPr/>
        </p:nvSpPr>
        <p:spPr>
          <a:xfrm>
            <a:off x="14630453" y="8899525"/>
            <a:ext cx="1538516"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rPr>
              <a:t>Read More</a:t>
            </a:r>
          </a:p>
        </p:txBody>
      </p:sp>
      <p:sp>
        <p:nvSpPr>
          <p:cNvPr id="21" name="TextBox 21"/>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a:solidFill>
                  <a:srgbClr val="FFFFFF"/>
                </a:solidFill>
                <a:latin typeface="The Seasons Bold"/>
              </a:rPr>
              <a:t>Mentorness</a:t>
            </a:r>
          </a:p>
        </p:txBody>
      </p:sp>
      <p:sp>
        <p:nvSpPr>
          <p:cNvPr id="22" name="TextBox 22"/>
          <p:cNvSpPr txBox="1"/>
          <p:nvPr/>
        </p:nvSpPr>
        <p:spPr>
          <a:xfrm>
            <a:off x="7034384" y="1518357"/>
            <a:ext cx="10224916" cy="432302"/>
          </a:xfrm>
          <a:prstGeom prst="rect">
            <a:avLst/>
          </a:prstGeom>
        </p:spPr>
        <p:txBody>
          <a:bodyPr lIns="0" tIns="0" rIns="0" bIns="0" rtlCol="0" anchor="t">
            <a:spAutoFit/>
          </a:bodyPr>
          <a:lstStyle/>
          <a:p>
            <a:pPr algn="l">
              <a:lnSpc>
                <a:spcPts val="3185"/>
              </a:lnSpc>
            </a:pPr>
            <a:r>
              <a:rPr lang="en-US" sz="2949">
                <a:solidFill>
                  <a:srgbClr val="8D6F22"/>
                </a:solidFill>
                <a:latin typeface="The Seasons Bold"/>
              </a:rPr>
              <a:t>What is the highest and lowest lead time for reservations? </a:t>
            </a:r>
          </a:p>
        </p:txBody>
      </p:sp>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65750" y="-390004"/>
            <a:ext cx="8974741" cy="12498013"/>
            <a:chOff x="0" y="0"/>
            <a:chExt cx="2363718" cy="3291658"/>
          </a:xfrm>
        </p:grpSpPr>
        <p:sp>
          <p:nvSpPr>
            <p:cNvPr id="3" name="Freeform 3"/>
            <p:cNvSpPr/>
            <p:nvPr/>
          </p:nvSpPr>
          <p:spPr>
            <a:xfrm>
              <a:off x="0" y="0"/>
              <a:ext cx="2363718" cy="3291658"/>
            </a:xfrm>
            <a:custGeom>
              <a:avLst/>
              <a:gdLst/>
              <a:ahLst/>
              <a:cxnLst/>
              <a:rect l="l" t="t" r="r" b="b"/>
              <a:pathLst>
                <a:path w="2363718" h="3291658">
                  <a:moveTo>
                    <a:pt x="0" y="0"/>
                  </a:moveTo>
                  <a:lnTo>
                    <a:pt x="2363718" y="0"/>
                  </a:lnTo>
                  <a:lnTo>
                    <a:pt x="2363718" y="3291658"/>
                  </a:lnTo>
                  <a:lnTo>
                    <a:pt x="0" y="3291658"/>
                  </a:lnTo>
                  <a:close/>
                </a:path>
              </a:pathLst>
            </a:custGeom>
            <a:solidFill>
              <a:srgbClr val="000000"/>
            </a:solidFill>
          </p:spPr>
        </p:sp>
        <p:sp>
          <p:nvSpPr>
            <p:cNvPr id="4" name="TextBox 4"/>
            <p:cNvSpPr txBox="1"/>
            <p:nvPr/>
          </p:nvSpPr>
          <p:spPr>
            <a:xfrm>
              <a:off x="0" y="-57150"/>
              <a:ext cx="2363718" cy="334880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179914" y="695721"/>
            <a:ext cx="7329572" cy="4313590"/>
            <a:chOff x="0" y="0"/>
            <a:chExt cx="1096782" cy="645477"/>
          </a:xfrm>
        </p:grpSpPr>
        <p:sp>
          <p:nvSpPr>
            <p:cNvPr id="6" name="Freeform 6"/>
            <p:cNvSpPr/>
            <p:nvPr/>
          </p:nvSpPr>
          <p:spPr>
            <a:xfrm>
              <a:off x="0" y="0"/>
              <a:ext cx="1096782" cy="645477"/>
            </a:xfrm>
            <a:custGeom>
              <a:avLst/>
              <a:gdLst/>
              <a:ahLst/>
              <a:cxnLst/>
              <a:rect l="l" t="t" r="r" b="b"/>
              <a:pathLst>
                <a:path w="1096782" h="645477">
                  <a:moveTo>
                    <a:pt x="0" y="0"/>
                  </a:moveTo>
                  <a:lnTo>
                    <a:pt x="1096782" y="0"/>
                  </a:lnTo>
                  <a:lnTo>
                    <a:pt x="1096782" y="645477"/>
                  </a:lnTo>
                  <a:lnTo>
                    <a:pt x="0" y="645477"/>
                  </a:lnTo>
                  <a:close/>
                </a:path>
              </a:pathLst>
            </a:custGeom>
            <a:blipFill>
              <a:blip r:embed="rId2"/>
              <a:stretch>
                <a:fillRect t="-6603" b="-6603"/>
              </a:stretch>
            </a:blipFill>
          </p:spPr>
        </p:sp>
      </p:grpSp>
      <p:grpSp>
        <p:nvGrpSpPr>
          <p:cNvPr id="7" name="Group 7"/>
          <p:cNvGrpSpPr/>
          <p:nvPr/>
        </p:nvGrpSpPr>
        <p:grpSpPr>
          <a:xfrm>
            <a:off x="9331025" y="5576865"/>
            <a:ext cx="7526522" cy="4245123"/>
            <a:chOff x="0" y="0"/>
            <a:chExt cx="1049630" cy="592014"/>
          </a:xfrm>
        </p:grpSpPr>
        <p:sp>
          <p:nvSpPr>
            <p:cNvPr id="8" name="Freeform 8"/>
            <p:cNvSpPr/>
            <p:nvPr/>
          </p:nvSpPr>
          <p:spPr>
            <a:xfrm>
              <a:off x="0" y="0"/>
              <a:ext cx="1049630" cy="592014"/>
            </a:xfrm>
            <a:custGeom>
              <a:avLst/>
              <a:gdLst/>
              <a:ahLst/>
              <a:cxnLst/>
              <a:rect l="l" t="t" r="r" b="b"/>
              <a:pathLst>
                <a:path w="1049630" h="592014">
                  <a:moveTo>
                    <a:pt x="0" y="0"/>
                  </a:moveTo>
                  <a:lnTo>
                    <a:pt x="1049630" y="0"/>
                  </a:lnTo>
                  <a:lnTo>
                    <a:pt x="1049630" y="592014"/>
                  </a:lnTo>
                  <a:lnTo>
                    <a:pt x="0" y="592014"/>
                  </a:lnTo>
                  <a:close/>
                </a:path>
              </a:pathLst>
            </a:custGeom>
            <a:blipFill>
              <a:blip r:embed="rId3"/>
              <a:stretch>
                <a:fillRect t="-2025" b="-2025"/>
              </a:stretch>
            </a:blipFill>
          </p:spPr>
        </p:sp>
      </p:grpSp>
      <p:sp>
        <p:nvSpPr>
          <p:cNvPr id="9" name="Freeform 9"/>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rot="-10800000">
            <a:off x="9399685" y="-347721"/>
            <a:ext cx="532129" cy="2941746"/>
            <a:chOff x="0" y="0"/>
            <a:chExt cx="140149" cy="774781"/>
          </a:xfrm>
        </p:grpSpPr>
        <p:sp>
          <p:nvSpPr>
            <p:cNvPr id="11" name="Freeform 11"/>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2" name="TextBox 12"/>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13" name="Group 13"/>
          <p:cNvGrpSpPr/>
          <p:nvPr/>
        </p:nvGrpSpPr>
        <p:grpSpPr>
          <a:xfrm rot="-10800000">
            <a:off x="0" y="7981271"/>
            <a:ext cx="532129" cy="2941746"/>
            <a:chOff x="0" y="0"/>
            <a:chExt cx="140149" cy="774781"/>
          </a:xfrm>
        </p:grpSpPr>
        <p:sp>
          <p:nvSpPr>
            <p:cNvPr id="14" name="Freeform 14"/>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5" name="TextBox 15"/>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15534587" y="9258300"/>
            <a:ext cx="1974898" cy="613968"/>
            <a:chOff x="0" y="0"/>
            <a:chExt cx="520138" cy="161703"/>
          </a:xfrm>
        </p:grpSpPr>
        <p:sp>
          <p:nvSpPr>
            <p:cNvPr id="17" name="Freeform 17"/>
            <p:cNvSpPr/>
            <p:nvPr/>
          </p:nvSpPr>
          <p:spPr>
            <a:xfrm>
              <a:off x="0" y="0"/>
              <a:ext cx="520138" cy="161703"/>
            </a:xfrm>
            <a:custGeom>
              <a:avLst/>
              <a:gdLst/>
              <a:ahLst/>
              <a:cxnLst/>
              <a:rect l="l" t="t" r="r" b="b"/>
              <a:pathLst>
                <a:path w="520138" h="161703">
                  <a:moveTo>
                    <a:pt x="0" y="0"/>
                  </a:moveTo>
                  <a:lnTo>
                    <a:pt x="520138" y="0"/>
                  </a:lnTo>
                  <a:lnTo>
                    <a:pt x="520138" y="161703"/>
                  </a:lnTo>
                  <a:lnTo>
                    <a:pt x="0" y="161703"/>
                  </a:lnTo>
                  <a:close/>
                </a:path>
              </a:pathLst>
            </a:custGeom>
            <a:solidFill>
              <a:srgbClr val="8D6F22"/>
            </a:solidFill>
          </p:spPr>
        </p:sp>
        <p:sp>
          <p:nvSpPr>
            <p:cNvPr id="18" name="TextBox 18"/>
            <p:cNvSpPr txBox="1"/>
            <p:nvPr/>
          </p:nvSpPr>
          <p:spPr>
            <a:xfrm>
              <a:off x="0" y="-57150"/>
              <a:ext cx="520138" cy="218853"/>
            </a:xfrm>
            <a:prstGeom prst="rect">
              <a:avLst/>
            </a:prstGeom>
          </p:spPr>
          <p:txBody>
            <a:bodyPr lIns="50800" tIns="50800" rIns="50800" bIns="50800" rtlCol="0" anchor="ctr"/>
            <a:lstStyle/>
            <a:p>
              <a:pPr algn="ctr">
                <a:lnSpc>
                  <a:spcPts val="2799"/>
                </a:lnSpc>
              </a:pPr>
              <a:endParaRPr/>
            </a:p>
          </p:txBody>
        </p:sp>
      </p:grpSp>
      <p:sp>
        <p:nvSpPr>
          <p:cNvPr id="19" name="Freeform 19"/>
          <p:cNvSpPr/>
          <p:nvPr/>
        </p:nvSpPr>
        <p:spPr>
          <a:xfrm>
            <a:off x="1338289" y="4208464"/>
            <a:ext cx="9399685" cy="3249782"/>
          </a:xfrm>
          <a:custGeom>
            <a:avLst/>
            <a:gdLst/>
            <a:ahLst/>
            <a:cxnLst/>
            <a:rect l="l" t="t" r="r" b="b"/>
            <a:pathLst>
              <a:path w="9399685" h="3249782">
                <a:moveTo>
                  <a:pt x="0" y="0"/>
                </a:moveTo>
                <a:lnTo>
                  <a:pt x="9399685" y="0"/>
                </a:lnTo>
                <a:lnTo>
                  <a:pt x="9399685" y="3249782"/>
                </a:lnTo>
                <a:lnTo>
                  <a:pt x="0" y="3249782"/>
                </a:lnTo>
                <a:lnTo>
                  <a:pt x="0" y="0"/>
                </a:lnTo>
                <a:close/>
              </a:path>
            </a:pathLst>
          </a:custGeom>
          <a:blipFill>
            <a:blip r:embed="rId6"/>
            <a:stretch>
              <a:fillRect/>
            </a:stretch>
          </a:blipFill>
        </p:spPr>
      </p:sp>
      <p:sp>
        <p:nvSpPr>
          <p:cNvPr id="20" name="Freeform 20"/>
          <p:cNvSpPr/>
          <p:nvPr/>
        </p:nvSpPr>
        <p:spPr>
          <a:xfrm>
            <a:off x="1028700" y="7770223"/>
            <a:ext cx="9709274" cy="1681921"/>
          </a:xfrm>
          <a:custGeom>
            <a:avLst/>
            <a:gdLst/>
            <a:ahLst/>
            <a:cxnLst/>
            <a:rect l="l" t="t" r="r" b="b"/>
            <a:pathLst>
              <a:path w="9709274" h="1681921">
                <a:moveTo>
                  <a:pt x="0" y="0"/>
                </a:moveTo>
                <a:lnTo>
                  <a:pt x="9709274" y="0"/>
                </a:lnTo>
                <a:lnTo>
                  <a:pt x="9709274" y="1681921"/>
                </a:lnTo>
                <a:lnTo>
                  <a:pt x="0" y="1681921"/>
                </a:lnTo>
                <a:lnTo>
                  <a:pt x="0" y="0"/>
                </a:lnTo>
                <a:close/>
              </a:path>
            </a:pathLst>
          </a:custGeom>
          <a:blipFill>
            <a:blip r:embed="rId7"/>
            <a:stretch>
              <a:fillRect/>
            </a:stretch>
          </a:blipFill>
        </p:spPr>
      </p:sp>
      <p:sp>
        <p:nvSpPr>
          <p:cNvPr id="21" name="TextBox 21"/>
          <p:cNvSpPr txBox="1"/>
          <p:nvPr/>
        </p:nvSpPr>
        <p:spPr>
          <a:xfrm>
            <a:off x="1589131" y="1762125"/>
            <a:ext cx="7254857" cy="1011561"/>
          </a:xfrm>
          <a:prstGeom prst="rect">
            <a:avLst/>
          </a:prstGeom>
        </p:spPr>
        <p:txBody>
          <a:bodyPr lIns="0" tIns="0" rIns="0" bIns="0" rtlCol="0" anchor="t">
            <a:spAutoFit/>
          </a:bodyPr>
          <a:lstStyle/>
          <a:p>
            <a:pPr algn="l">
              <a:lnSpc>
                <a:spcPts val="7560"/>
              </a:lnSpc>
            </a:pPr>
            <a:r>
              <a:rPr lang="en-US" sz="7000">
                <a:solidFill>
                  <a:srgbClr val="8D6F22"/>
                </a:solidFill>
                <a:latin typeface="The Seasons Bold"/>
              </a:rPr>
              <a:t>SQL Query 8</a:t>
            </a:r>
          </a:p>
        </p:txBody>
      </p:sp>
      <p:sp>
        <p:nvSpPr>
          <p:cNvPr id="22" name="TextBox 22"/>
          <p:cNvSpPr txBox="1"/>
          <p:nvPr/>
        </p:nvSpPr>
        <p:spPr>
          <a:xfrm>
            <a:off x="266065" y="3046736"/>
            <a:ext cx="9399685" cy="849751"/>
          </a:xfrm>
          <a:prstGeom prst="rect">
            <a:avLst/>
          </a:prstGeom>
        </p:spPr>
        <p:txBody>
          <a:bodyPr lIns="0" tIns="0" rIns="0" bIns="0" rtlCol="0" anchor="t">
            <a:spAutoFit/>
          </a:bodyPr>
          <a:lstStyle/>
          <a:p>
            <a:pPr algn="l">
              <a:lnSpc>
                <a:spcPts val="3293"/>
              </a:lnSpc>
            </a:pPr>
            <a:r>
              <a:rPr lang="en-US" sz="3049">
                <a:solidFill>
                  <a:srgbClr val="8D6F22"/>
                </a:solidFill>
                <a:latin typeface="The Seasons Bold"/>
              </a:rPr>
              <a:t>What is the most common market segment type for reservations?</a:t>
            </a:r>
          </a:p>
        </p:txBody>
      </p:sp>
      <p:sp>
        <p:nvSpPr>
          <p:cNvPr id="23" name="TextBox 23"/>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a:solidFill>
                  <a:srgbClr val="000000"/>
                </a:solidFill>
                <a:latin typeface="The Seasons Bold"/>
              </a:rPr>
              <a:t>Mentorness</a:t>
            </a:r>
          </a:p>
        </p:txBody>
      </p:sp>
      <p:sp>
        <p:nvSpPr>
          <p:cNvPr id="24" name="TextBox 24"/>
          <p:cNvSpPr txBox="1"/>
          <p:nvPr/>
        </p:nvSpPr>
        <p:spPr>
          <a:xfrm>
            <a:off x="15752778" y="9357321"/>
            <a:ext cx="1538516"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rPr>
              <a:t>Read More</a:t>
            </a: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412262" y="8838176"/>
            <a:ext cx="1974898" cy="538623"/>
            <a:chOff x="0" y="0"/>
            <a:chExt cx="520138" cy="141859"/>
          </a:xfrm>
        </p:grpSpPr>
        <p:sp>
          <p:nvSpPr>
            <p:cNvPr id="3" name="Freeform 3"/>
            <p:cNvSpPr/>
            <p:nvPr/>
          </p:nvSpPr>
          <p:spPr>
            <a:xfrm>
              <a:off x="0" y="0"/>
              <a:ext cx="520138" cy="141859"/>
            </a:xfrm>
            <a:custGeom>
              <a:avLst/>
              <a:gdLst/>
              <a:ahLst/>
              <a:cxnLst/>
              <a:rect l="l" t="t" r="r" b="b"/>
              <a:pathLst>
                <a:path w="520138" h="141859">
                  <a:moveTo>
                    <a:pt x="0" y="0"/>
                  </a:moveTo>
                  <a:lnTo>
                    <a:pt x="520138" y="0"/>
                  </a:lnTo>
                  <a:lnTo>
                    <a:pt x="520138" y="141859"/>
                  </a:lnTo>
                  <a:lnTo>
                    <a:pt x="0" y="141859"/>
                  </a:lnTo>
                  <a:close/>
                </a:path>
              </a:pathLst>
            </a:custGeom>
            <a:solidFill>
              <a:srgbClr val="8D6F22"/>
            </a:solidFill>
          </p:spPr>
        </p:sp>
        <p:sp>
          <p:nvSpPr>
            <p:cNvPr id="4" name="TextBox 4"/>
            <p:cNvSpPr txBox="1"/>
            <p:nvPr/>
          </p:nvSpPr>
          <p:spPr>
            <a:xfrm>
              <a:off x="0" y="-57150"/>
              <a:ext cx="520138" cy="199009"/>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52879" y="-390004"/>
            <a:ext cx="7201304" cy="11067008"/>
            <a:chOff x="0" y="0"/>
            <a:chExt cx="1896640" cy="2914768"/>
          </a:xfrm>
        </p:grpSpPr>
        <p:sp>
          <p:nvSpPr>
            <p:cNvPr id="6" name="Freeform 6"/>
            <p:cNvSpPr/>
            <p:nvPr/>
          </p:nvSpPr>
          <p:spPr>
            <a:xfrm>
              <a:off x="0" y="0"/>
              <a:ext cx="1896640" cy="2914767"/>
            </a:xfrm>
            <a:custGeom>
              <a:avLst/>
              <a:gdLst/>
              <a:ahLst/>
              <a:cxnLst/>
              <a:rect l="l" t="t" r="r" b="b"/>
              <a:pathLst>
                <a:path w="1896640" h="2914767">
                  <a:moveTo>
                    <a:pt x="0" y="0"/>
                  </a:moveTo>
                  <a:lnTo>
                    <a:pt x="1896640" y="0"/>
                  </a:lnTo>
                  <a:lnTo>
                    <a:pt x="1896640" y="2914767"/>
                  </a:lnTo>
                  <a:lnTo>
                    <a:pt x="0" y="2914767"/>
                  </a:lnTo>
                  <a:close/>
                </a:path>
              </a:pathLst>
            </a:custGeom>
            <a:solidFill>
              <a:srgbClr val="000000"/>
            </a:solidFill>
          </p:spPr>
        </p:sp>
        <p:sp>
          <p:nvSpPr>
            <p:cNvPr id="7" name="TextBox 7"/>
            <p:cNvSpPr txBox="1"/>
            <p:nvPr/>
          </p:nvSpPr>
          <p:spPr>
            <a:xfrm>
              <a:off x="0" y="-57150"/>
              <a:ext cx="1896640" cy="297191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889711" y="9258300"/>
            <a:ext cx="348469" cy="382551"/>
          </a:xfrm>
          <a:custGeom>
            <a:avLst/>
            <a:gdLst/>
            <a:ahLst/>
            <a:cxnLst/>
            <a:rect l="l" t="t" r="r" b="b"/>
            <a:pathLst>
              <a:path w="348469" h="382551">
                <a:moveTo>
                  <a:pt x="0" y="0"/>
                </a:moveTo>
                <a:lnTo>
                  <a:pt x="348469" y="0"/>
                </a:lnTo>
                <a:lnTo>
                  <a:pt x="348469" y="382551"/>
                </a:lnTo>
                <a:lnTo>
                  <a:pt x="0" y="3825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545619" y="1886846"/>
            <a:ext cx="5407994" cy="3675509"/>
            <a:chOff x="0" y="0"/>
            <a:chExt cx="837840" cy="569433"/>
          </a:xfrm>
        </p:grpSpPr>
        <p:sp>
          <p:nvSpPr>
            <p:cNvPr id="11" name="Freeform 11"/>
            <p:cNvSpPr/>
            <p:nvPr/>
          </p:nvSpPr>
          <p:spPr>
            <a:xfrm>
              <a:off x="0" y="0"/>
              <a:ext cx="837840" cy="569432"/>
            </a:xfrm>
            <a:custGeom>
              <a:avLst/>
              <a:gdLst/>
              <a:ahLst/>
              <a:cxnLst/>
              <a:rect l="l" t="t" r="r" b="b"/>
              <a:pathLst>
                <a:path w="837840" h="569432">
                  <a:moveTo>
                    <a:pt x="0" y="0"/>
                  </a:moveTo>
                  <a:lnTo>
                    <a:pt x="837840" y="0"/>
                  </a:lnTo>
                  <a:lnTo>
                    <a:pt x="837840" y="569432"/>
                  </a:lnTo>
                  <a:lnTo>
                    <a:pt x="0" y="569432"/>
                  </a:lnTo>
                  <a:close/>
                </a:path>
              </a:pathLst>
            </a:custGeom>
            <a:blipFill>
              <a:blip r:embed="rId6"/>
              <a:stretch>
                <a:fillRect l="-1005" r="-1005"/>
              </a:stretch>
            </a:blipFill>
          </p:spPr>
        </p:sp>
      </p:grpSp>
      <p:grpSp>
        <p:nvGrpSpPr>
          <p:cNvPr id="12" name="Group 12"/>
          <p:cNvGrpSpPr/>
          <p:nvPr/>
        </p:nvGrpSpPr>
        <p:grpSpPr>
          <a:xfrm>
            <a:off x="933356" y="6482739"/>
            <a:ext cx="5249004" cy="3158112"/>
            <a:chOff x="0" y="0"/>
            <a:chExt cx="813208" cy="489274"/>
          </a:xfrm>
        </p:grpSpPr>
        <p:sp>
          <p:nvSpPr>
            <p:cNvPr id="13" name="Freeform 13"/>
            <p:cNvSpPr/>
            <p:nvPr/>
          </p:nvSpPr>
          <p:spPr>
            <a:xfrm>
              <a:off x="0" y="0"/>
              <a:ext cx="813208" cy="489274"/>
            </a:xfrm>
            <a:custGeom>
              <a:avLst/>
              <a:gdLst/>
              <a:ahLst/>
              <a:cxnLst/>
              <a:rect l="l" t="t" r="r" b="b"/>
              <a:pathLst>
                <a:path w="813208" h="489274">
                  <a:moveTo>
                    <a:pt x="0" y="0"/>
                  </a:moveTo>
                  <a:lnTo>
                    <a:pt x="813208" y="0"/>
                  </a:lnTo>
                  <a:lnTo>
                    <a:pt x="813208" y="489274"/>
                  </a:lnTo>
                  <a:lnTo>
                    <a:pt x="0" y="489274"/>
                  </a:lnTo>
                  <a:close/>
                </a:path>
              </a:pathLst>
            </a:custGeom>
            <a:blipFill>
              <a:blip r:embed="rId7"/>
              <a:stretch>
                <a:fillRect t="-5367" b="-5367"/>
              </a:stretch>
            </a:blipFill>
          </p:spPr>
        </p:sp>
      </p:grpSp>
      <p:grpSp>
        <p:nvGrpSpPr>
          <p:cNvPr id="14" name="Group 14"/>
          <p:cNvGrpSpPr/>
          <p:nvPr/>
        </p:nvGrpSpPr>
        <p:grpSpPr>
          <a:xfrm>
            <a:off x="6182360" y="-111441"/>
            <a:ext cx="532129" cy="2941746"/>
            <a:chOff x="0" y="0"/>
            <a:chExt cx="140149" cy="774781"/>
          </a:xfrm>
        </p:grpSpPr>
        <p:sp>
          <p:nvSpPr>
            <p:cNvPr id="15" name="Freeform 15"/>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6" name="TextBox 16"/>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
        <p:nvSpPr>
          <p:cNvPr id="17" name="Freeform 17"/>
          <p:cNvSpPr/>
          <p:nvPr/>
        </p:nvSpPr>
        <p:spPr>
          <a:xfrm>
            <a:off x="7034384" y="2830305"/>
            <a:ext cx="10288264" cy="1914096"/>
          </a:xfrm>
          <a:custGeom>
            <a:avLst/>
            <a:gdLst/>
            <a:ahLst/>
            <a:cxnLst/>
            <a:rect l="l" t="t" r="r" b="b"/>
            <a:pathLst>
              <a:path w="10288264" h="1914096">
                <a:moveTo>
                  <a:pt x="0" y="0"/>
                </a:moveTo>
                <a:lnTo>
                  <a:pt x="10288263" y="0"/>
                </a:lnTo>
                <a:lnTo>
                  <a:pt x="10288263" y="1914096"/>
                </a:lnTo>
                <a:lnTo>
                  <a:pt x="0" y="1914096"/>
                </a:lnTo>
                <a:lnTo>
                  <a:pt x="0" y="0"/>
                </a:lnTo>
                <a:close/>
              </a:path>
            </a:pathLst>
          </a:custGeom>
          <a:blipFill>
            <a:blip r:embed="rId8"/>
            <a:stretch>
              <a:fillRect/>
            </a:stretch>
          </a:blipFill>
        </p:spPr>
      </p:sp>
      <p:sp>
        <p:nvSpPr>
          <p:cNvPr id="18" name="Freeform 18"/>
          <p:cNvSpPr/>
          <p:nvPr/>
        </p:nvSpPr>
        <p:spPr>
          <a:xfrm>
            <a:off x="7019513" y="5817589"/>
            <a:ext cx="9149456" cy="2244206"/>
          </a:xfrm>
          <a:custGeom>
            <a:avLst/>
            <a:gdLst/>
            <a:ahLst/>
            <a:cxnLst/>
            <a:rect l="l" t="t" r="r" b="b"/>
            <a:pathLst>
              <a:path w="9149456" h="2244206">
                <a:moveTo>
                  <a:pt x="0" y="0"/>
                </a:moveTo>
                <a:lnTo>
                  <a:pt x="9149456" y="0"/>
                </a:lnTo>
                <a:lnTo>
                  <a:pt x="9149456" y="2244206"/>
                </a:lnTo>
                <a:lnTo>
                  <a:pt x="0" y="2244206"/>
                </a:lnTo>
                <a:lnTo>
                  <a:pt x="0" y="0"/>
                </a:lnTo>
                <a:close/>
              </a:path>
            </a:pathLst>
          </a:custGeom>
          <a:blipFill>
            <a:blip r:embed="rId9"/>
            <a:stretch>
              <a:fillRect/>
            </a:stretch>
          </a:blipFill>
        </p:spPr>
      </p:sp>
      <p:sp>
        <p:nvSpPr>
          <p:cNvPr id="19" name="TextBox 19"/>
          <p:cNvSpPr txBox="1"/>
          <p:nvPr/>
        </p:nvSpPr>
        <p:spPr>
          <a:xfrm>
            <a:off x="7170961" y="264270"/>
            <a:ext cx="7459492" cy="1011561"/>
          </a:xfrm>
          <a:prstGeom prst="rect">
            <a:avLst/>
          </a:prstGeom>
        </p:spPr>
        <p:txBody>
          <a:bodyPr lIns="0" tIns="0" rIns="0" bIns="0" rtlCol="0" anchor="t">
            <a:spAutoFit/>
          </a:bodyPr>
          <a:lstStyle/>
          <a:p>
            <a:pPr algn="l">
              <a:lnSpc>
                <a:spcPts val="7560"/>
              </a:lnSpc>
            </a:pPr>
            <a:r>
              <a:rPr lang="en-US" sz="7000">
                <a:solidFill>
                  <a:srgbClr val="8D6F22"/>
                </a:solidFill>
                <a:latin typeface="The Seasons Bold"/>
              </a:rPr>
              <a:t>SQL Query 9</a:t>
            </a:r>
          </a:p>
        </p:txBody>
      </p:sp>
      <p:sp>
        <p:nvSpPr>
          <p:cNvPr id="20" name="TextBox 20"/>
          <p:cNvSpPr txBox="1"/>
          <p:nvPr/>
        </p:nvSpPr>
        <p:spPr>
          <a:xfrm>
            <a:off x="14630453" y="8899525"/>
            <a:ext cx="1538516"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rPr>
              <a:t>Read More</a:t>
            </a:r>
          </a:p>
        </p:txBody>
      </p:sp>
      <p:sp>
        <p:nvSpPr>
          <p:cNvPr id="21" name="TextBox 21"/>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a:solidFill>
                  <a:srgbClr val="FFFFFF"/>
                </a:solidFill>
                <a:latin typeface="The Seasons Bold"/>
              </a:rPr>
              <a:t>Mentorness</a:t>
            </a:r>
          </a:p>
        </p:txBody>
      </p:sp>
      <p:sp>
        <p:nvSpPr>
          <p:cNvPr id="22" name="TextBox 22"/>
          <p:cNvSpPr txBox="1"/>
          <p:nvPr/>
        </p:nvSpPr>
        <p:spPr>
          <a:xfrm>
            <a:off x="7034384" y="1518357"/>
            <a:ext cx="10224916" cy="838702"/>
          </a:xfrm>
          <a:prstGeom prst="rect">
            <a:avLst/>
          </a:prstGeom>
        </p:spPr>
        <p:txBody>
          <a:bodyPr lIns="0" tIns="0" rIns="0" bIns="0" rtlCol="0" anchor="t">
            <a:spAutoFit/>
          </a:bodyPr>
          <a:lstStyle/>
          <a:p>
            <a:pPr algn="l">
              <a:lnSpc>
                <a:spcPts val="3185"/>
              </a:lnSpc>
            </a:pPr>
            <a:r>
              <a:rPr lang="en-US" sz="2949">
                <a:solidFill>
                  <a:srgbClr val="8D6F22"/>
                </a:solidFill>
                <a:latin typeface="The Seasons Bold"/>
              </a:rPr>
              <a:t>How many reservations have a booking status of "Confirmed"? </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65750" y="-390004"/>
            <a:ext cx="8974741" cy="12498013"/>
            <a:chOff x="0" y="0"/>
            <a:chExt cx="2363718" cy="3291658"/>
          </a:xfrm>
        </p:grpSpPr>
        <p:sp>
          <p:nvSpPr>
            <p:cNvPr id="3" name="Freeform 3"/>
            <p:cNvSpPr/>
            <p:nvPr/>
          </p:nvSpPr>
          <p:spPr>
            <a:xfrm>
              <a:off x="0" y="0"/>
              <a:ext cx="2363718" cy="3291658"/>
            </a:xfrm>
            <a:custGeom>
              <a:avLst/>
              <a:gdLst/>
              <a:ahLst/>
              <a:cxnLst/>
              <a:rect l="l" t="t" r="r" b="b"/>
              <a:pathLst>
                <a:path w="2363718" h="3291658">
                  <a:moveTo>
                    <a:pt x="0" y="0"/>
                  </a:moveTo>
                  <a:lnTo>
                    <a:pt x="2363718" y="0"/>
                  </a:lnTo>
                  <a:lnTo>
                    <a:pt x="2363718" y="3291658"/>
                  </a:lnTo>
                  <a:lnTo>
                    <a:pt x="0" y="3291658"/>
                  </a:lnTo>
                  <a:close/>
                </a:path>
              </a:pathLst>
            </a:custGeom>
            <a:solidFill>
              <a:srgbClr val="000000"/>
            </a:solidFill>
          </p:spPr>
        </p:sp>
        <p:sp>
          <p:nvSpPr>
            <p:cNvPr id="4" name="TextBox 4"/>
            <p:cNvSpPr txBox="1"/>
            <p:nvPr/>
          </p:nvSpPr>
          <p:spPr>
            <a:xfrm>
              <a:off x="0" y="-57150"/>
              <a:ext cx="2363718" cy="334880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179914" y="695721"/>
            <a:ext cx="7329572" cy="4313590"/>
            <a:chOff x="0" y="0"/>
            <a:chExt cx="1096782" cy="645477"/>
          </a:xfrm>
        </p:grpSpPr>
        <p:sp>
          <p:nvSpPr>
            <p:cNvPr id="6" name="Freeform 6"/>
            <p:cNvSpPr/>
            <p:nvPr/>
          </p:nvSpPr>
          <p:spPr>
            <a:xfrm>
              <a:off x="0" y="0"/>
              <a:ext cx="1096782" cy="645477"/>
            </a:xfrm>
            <a:custGeom>
              <a:avLst/>
              <a:gdLst/>
              <a:ahLst/>
              <a:cxnLst/>
              <a:rect l="l" t="t" r="r" b="b"/>
              <a:pathLst>
                <a:path w="1096782" h="645477">
                  <a:moveTo>
                    <a:pt x="0" y="0"/>
                  </a:moveTo>
                  <a:lnTo>
                    <a:pt x="1096782" y="0"/>
                  </a:lnTo>
                  <a:lnTo>
                    <a:pt x="1096782" y="645477"/>
                  </a:lnTo>
                  <a:lnTo>
                    <a:pt x="0" y="645477"/>
                  </a:lnTo>
                  <a:close/>
                </a:path>
              </a:pathLst>
            </a:custGeom>
            <a:blipFill>
              <a:blip r:embed="rId2"/>
              <a:stretch>
                <a:fillRect t="-6603" b="-6603"/>
              </a:stretch>
            </a:blipFill>
          </p:spPr>
        </p:sp>
      </p:grpSp>
      <p:grpSp>
        <p:nvGrpSpPr>
          <p:cNvPr id="7" name="Group 7"/>
          <p:cNvGrpSpPr/>
          <p:nvPr/>
        </p:nvGrpSpPr>
        <p:grpSpPr>
          <a:xfrm>
            <a:off x="9331025" y="5576865"/>
            <a:ext cx="7526522" cy="4245123"/>
            <a:chOff x="0" y="0"/>
            <a:chExt cx="1049630" cy="592014"/>
          </a:xfrm>
        </p:grpSpPr>
        <p:sp>
          <p:nvSpPr>
            <p:cNvPr id="8" name="Freeform 8"/>
            <p:cNvSpPr/>
            <p:nvPr/>
          </p:nvSpPr>
          <p:spPr>
            <a:xfrm>
              <a:off x="0" y="0"/>
              <a:ext cx="1049630" cy="592014"/>
            </a:xfrm>
            <a:custGeom>
              <a:avLst/>
              <a:gdLst/>
              <a:ahLst/>
              <a:cxnLst/>
              <a:rect l="l" t="t" r="r" b="b"/>
              <a:pathLst>
                <a:path w="1049630" h="592014">
                  <a:moveTo>
                    <a:pt x="0" y="0"/>
                  </a:moveTo>
                  <a:lnTo>
                    <a:pt x="1049630" y="0"/>
                  </a:lnTo>
                  <a:lnTo>
                    <a:pt x="1049630" y="592014"/>
                  </a:lnTo>
                  <a:lnTo>
                    <a:pt x="0" y="592014"/>
                  </a:lnTo>
                  <a:close/>
                </a:path>
              </a:pathLst>
            </a:custGeom>
            <a:blipFill>
              <a:blip r:embed="rId3"/>
              <a:stretch>
                <a:fillRect t="-2025" b="-2025"/>
              </a:stretch>
            </a:blipFill>
          </p:spPr>
        </p:sp>
      </p:grpSp>
      <p:sp>
        <p:nvSpPr>
          <p:cNvPr id="9" name="Freeform 9"/>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rot="-10800000">
            <a:off x="9399685" y="-347721"/>
            <a:ext cx="532129" cy="2941746"/>
            <a:chOff x="0" y="0"/>
            <a:chExt cx="140149" cy="774781"/>
          </a:xfrm>
        </p:grpSpPr>
        <p:sp>
          <p:nvSpPr>
            <p:cNvPr id="11" name="Freeform 11"/>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2" name="TextBox 12"/>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13" name="Group 13"/>
          <p:cNvGrpSpPr/>
          <p:nvPr/>
        </p:nvGrpSpPr>
        <p:grpSpPr>
          <a:xfrm rot="-10800000">
            <a:off x="0" y="7981271"/>
            <a:ext cx="532129" cy="2941746"/>
            <a:chOff x="0" y="0"/>
            <a:chExt cx="140149" cy="774781"/>
          </a:xfrm>
        </p:grpSpPr>
        <p:sp>
          <p:nvSpPr>
            <p:cNvPr id="14" name="Freeform 14"/>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5" name="TextBox 15"/>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15534587" y="9258300"/>
            <a:ext cx="1974898" cy="613968"/>
            <a:chOff x="0" y="0"/>
            <a:chExt cx="520138" cy="161703"/>
          </a:xfrm>
        </p:grpSpPr>
        <p:sp>
          <p:nvSpPr>
            <p:cNvPr id="17" name="Freeform 17"/>
            <p:cNvSpPr/>
            <p:nvPr/>
          </p:nvSpPr>
          <p:spPr>
            <a:xfrm>
              <a:off x="0" y="0"/>
              <a:ext cx="520138" cy="161703"/>
            </a:xfrm>
            <a:custGeom>
              <a:avLst/>
              <a:gdLst/>
              <a:ahLst/>
              <a:cxnLst/>
              <a:rect l="l" t="t" r="r" b="b"/>
              <a:pathLst>
                <a:path w="520138" h="161703">
                  <a:moveTo>
                    <a:pt x="0" y="0"/>
                  </a:moveTo>
                  <a:lnTo>
                    <a:pt x="520138" y="0"/>
                  </a:lnTo>
                  <a:lnTo>
                    <a:pt x="520138" y="161703"/>
                  </a:lnTo>
                  <a:lnTo>
                    <a:pt x="0" y="161703"/>
                  </a:lnTo>
                  <a:close/>
                </a:path>
              </a:pathLst>
            </a:custGeom>
            <a:solidFill>
              <a:srgbClr val="8D6F22"/>
            </a:solidFill>
          </p:spPr>
        </p:sp>
        <p:sp>
          <p:nvSpPr>
            <p:cNvPr id="18" name="TextBox 18"/>
            <p:cNvSpPr txBox="1"/>
            <p:nvPr/>
          </p:nvSpPr>
          <p:spPr>
            <a:xfrm>
              <a:off x="0" y="-57150"/>
              <a:ext cx="520138" cy="218853"/>
            </a:xfrm>
            <a:prstGeom prst="rect">
              <a:avLst/>
            </a:prstGeom>
          </p:spPr>
          <p:txBody>
            <a:bodyPr lIns="50800" tIns="50800" rIns="50800" bIns="50800" rtlCol="0" anchor="ctr"/>
            <a:lstStyle/>
            <a:p>
              <a:pPr algn="ctr">
                <a:lnSpc>
                  <a:spcPts val="2799"/>
                </a:lnSpc>
              </a:pPr>
              <a:endParaRPr/>
            </a:p>
          </p:txBody>
        </p:sp>
      </p:grpSp>
      <p:sp>
        <p:nvSpPr>
          <p:cNvPr id="19" name="Freeform 19"/>
          <p:cNvSpPr/>
          <p:nvPr/>
        </p:nvSpPr>
        <p:spPr>
          <a:xfrm>
            <a:off x="266065" y="4172712"/>
            <a:ext cx="14968847" cy="2467392"/>
          </a:xfrm>
          <a:custGeom>
            <a:avLst/>
            <a:gdLst/>
            <a:ahLst/>
            <a:cxnLst/>
            <a:rect l="l" t="t" r="r" b="b"/>
            <a:pathLst>
              <a:path w="14968847" h="2467392">
                <a:moveTo>
                  <a:pt x="0" y="0"/>
                </a:moveTo>
                <a:lnTo>
                  <a:pt x="14968846" y="0"/>
                </a:lnTo>
                <a:lnTo>
                  <a:pt x="14968846" y="2467392"/>
                </a:lnTo>
                <a:lnTo>
                  <a:pt x="0" y="2467392"/>
                </a:lnTo>
                <a:lnTo>
                  <a:pt x="0" y="0"/>
                </a:lnTo>
                <a:close/>
              </a:path>
            </a:pathLst>
          </a:custGeom>
          <a:blipFill>
            <a:blip r:embed="rId6"/>
            <a:stretch>
              <a:fillRect/>
            </a:stretch>
          </a:blipFill>
        </p:spPr>
      </p:sp>
      <p:sp>
        <p:nvSpPr>
          <p:cNvPr id="20" name="Freeform 20"/>
          <p:cNvSpPr/>
          <p:nvPr/>
        </p:nvSpPr>
        <p:spPr>
          <a:xfrm>
            <a:off x="1028700" y="7312881"/>
            <a:ext cx="11634998" cy="1541389"/>
          </a:xfrm>
          <a:custGeom>
            <a:avLst/>
            <a:gdLst/>
            <a:ahLst/>
            <a:cxnLst/>
            <a:rect l="l" t="t" r="r" b="b"/>
            <a:pathLst>
              <a:path w="11634998" h="1541389">
                <a:moveTo>
                  <a:pt x="0" y="0"/>
                </a:moveTo>
                <a:lnTo>
                  <a:pt x="11634998" y="0"/>
                </a:lnTo>
                <a:lnTo>
                  <a:pt x="11634998" y="1541388"/>
                </a:lnTo>
                <a:lnTo>
                  <a:pt x="0" y="1541388"/>
                </a:lnTo>
                <a:lnTo>
                  <a:pt x="0" y="0"/>
                </a:lnTo>
                <a:close/>
              </a:path>
            </a:pathLst>
          </a:custGeom>
          <a:blipFill>
            <a:blip r:embed="rId7"/>
            <a:stretch>
              <a:fillRect/>
            </a:stretch>
          </a:blipFill>
        </p:spPr>
      </p:sp>
      <p:sp>
        <p:nvSpPr>
          <p:cNvPr id="21" name="TextBox 21"/>
          <p:cNvSpPr txBox="1"/>
          <p:nvPr/>
        </p:nvSpPr>
        <p:spPr>
          <a:xfrm>
            <a:off x="1589131" y="1762125"/>
            <a:ext cx="7254857" cy="1011561"/>
          </a:xfrm>
          <a:prstGeom prst="rect">
            <a:avLst/>
          </a:prstGeom>
        </p:spPr>
        <p:txBody>
          <a:bodyPr lIns="0" tIns="0" rIns="0" bIns="0" rtlCol="0" anchor="t">
            <a:spAutoFit/>
          </a:bodyPr>
          <a:lstStyle/>
          <a:p>
            <a:pPr algn="l">
              <a:lnSpc>
                <a:spcPts val="7560"/>
              </a:lnSpc>
            </a:pPr>
            <a:r>
              <a:rPr lang="en-US" sz="7000">
                <a:solidFill>
                  <a:srgbClr val="8D6F22"/>
                </a:solidFill>
                <a:latin typeface="The Seasons Bold"/>
              </a:rPr>
              <a:t>SQL Query 10</a:t>
            </a:r>
          </a:p>
        </p:txBody>
      </p:sp>
      <p:sp>
        <p:nvSpPr>
          <p:cNvPr id="22" name="TextBox 22"/>
          <p:cNvSpPr txBox="1"/>
          <p:nvPr/>
        </p:nvSpPr>
        <p:spPr>
          <a:xfrm>
            <a:off x="266065" y="3046736"/>
            <a:ext cx="9399685" cy="849751"/>
          </a:xfrm>
          <a:prstGeom prst="rect">
            <a:avLst/>
          </a:prstGeom>
        </p:spPr>
        <p:txBody>
          <a:bodyPr lIns="0" tIns="0" rIns="0" bIns="0" rtlCol="0" anchor="t">
            <a:spAutoFit/>
          </a:bodyPr>
          <a:lstStyle/>
          <a:p>
            <a:pPr algn="l">
              <a:lnSpc>
                <a:spcPts val="3293"/>
              </a:lnSpc>
            </a:pPr>
            <a:r>
              <a:rPr lang="en-US" sz="3049">
                <a:solidFill>
                  <a:srgbClr val="8D6F22"/>
                </a:solidFill>
                <a:latin typeface="The Seasons Bold"/>
              </a:rPr>
              <a:t>What is the total number of adults and children across all reservations?</a:t>
            </a:r>
          </a:p>
        </p:txBody>
      </p:sp>
      <p:sp>
        <p:nvSpPr>
          <p:cNvPr id="23" name="TextBox 23"/>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a:solidFill>
                  <a:srgbClr val="000000"/>
                </a:solidFill>
                <a:latin typeface="The Seasons Bold"/>
              </a:rPr>
              <a:t>Mentorness</a:t>
            </a:r>
          </a:p>
        </p:txBody>
      </p:sp>
      <p:sp>
        <p:nvSpPr>
          <p:cNvPr id="24" name="TextBox 24"/>
          <p:cNvSpPr txBox="1"/>
          <p:nvPr/>
        </p:nvSpPr>
        <p:spPr>
          <a:xfrm>
            <a:off x="15752778" y="9357321"/>
            <a:ext cx="1538516"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rPr>
              <a:t>Read More</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412262" y="8838176"/>
            <a:ext cx="1974898" cy="538623"/>
            <a:chOff x="0" y="0"/>
            <a:chExt cx="520138" cy="141859"/>
          </a:xfrm>
        </p:grpSpPr>
        <p:sp>
          <p:nvSpPr>
            <p:cNvPr id="3" name="Freeform 3"/>
            <p:cNvSpPr/>
            <p:nvPr/>
          </p:nvSpPr>
          <p:spPr>
            <a:xfrm>
              <a:off x="0" y="0"/>
              <a:ext cx="520138" cy="141859"/>
            </a:xfrm>
            <a:custGeom>
              <a:avLst/>
              <a:gdLst/>
              <a:ahLst/>
              <a:cxnLst/>
              <a:rect l="l" t="t" r="r" b="b"/>
              <a:pathLst>
                <a:path w="520138" h="141859">
                  <a:moveTo>
                    <a:pt x="0" y="0"/>
                  </a:moveTo>
                  <a:lnTo>
                    <a:pt x="520138" y="0"/>
                  </a:lnTo>
                  <a:lnTo>
                    <a:pt x="520138" y="141859"/>
                  </a:lnTo>
                  <a:lnTo>
                    <a:pt x="0" y="141859"/>
                  </a:lnTo>
                  <a:close/>
                </a:path>
              </a:pathLst>
            </a:custGeom>
            <a:solidFill>
              <a:srgbClr val="8D6F22"/>
            </a:solidFill>
          </p:spPr>
        </p:sp>
        <p:sp>
          <p:nvSpPr>
            <p:cNvPr id="4" name="TextBox 4"/>
            <p:cNvSpPr txBox="1"/>
            <p:nvPr/>
          </p:nvSpPr>
          <p:spPr>
            <a:xfrm>
              <a:off x="0" y="-57150"/>
              <a:ext cx="520138" cy="199009"/>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52879" y="-390004"/>
            <a:ext cx="7201304" cy="11067008"/>
            <a:chOff x="0" y="0"/>
            <a:chExt cx="1896640" cy="2914768"/>
          </a:xfrm>
        </p:grpSpPr>
        <p:sp>
          <p:nvSpPr>
            <p:cNvPr id="6" name="Freeform 6"/>
            <p:cNvSpPr/>
            <p:nvPr/>
          </p:nvSpPr>
          <p:spPr>
            <a:xfrm>
              <a:off x="0" y="0"/>
              <a:ext cx="1896640" cy="2914767"/>
            </a:xfrm>
            <a:custGeom>
              <a:avLst/>
              <a:gdLst/>
              <a:ahLst/>
              <a:cxnLst/>
              <a:rect l="l" t="t" r="r" b="b"/>
              <a:pathLst>
                <a:path w="1896640" h="2914767">
                  <a:moveTo>
                    <a:pt x="0" y="0"/>
                  </a:moveTo>
                  <a:lnTo>
                    <a:pt x="1896640" y="0"/>
                  </a:lnTo>
                  <a:lnTo>
                    <a:pt x="1896640" y="2914767"/>
                  </a:lnTo>
                  <a:lnTo>
                    <a:pt x="0" y="2914767"/>
                  </a:lnTo>
                  <a:close/>
                </a:path>
              </a:pathLst>
            </a:custGeom>
            <a:solidFill>
              <a:srgbClr val="000000"/>
            </a:solidFill>
          </p:spPr>
        </p:sp>
        <p:sp>
          <p:nvSpPr>
            <p:cNvPr id="7" name="TextBox 7"/>
            <p:cNvSpPr txBox="1"/>
            <p:nvPr/>
          </p:nvSpPr>
          <p:spPr>
            <a:xfrm>
              <a:off x="0" y="-57150"/>
              <a:ext cx="1896640" cy="297191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889711" y="9258300"/>
            <a:ext cx="348469" cy="382551"/>
          </a:xfrm>
          <a:custGeom>
            <a:avLst/>
            <a:gdLst/>
            <a:ahLst/>
            <a:cxnLst/>
            <a:rect l="l" t="t" r="r" b="b"/>
            <a:pathLst>
              <a:path w="348469" h="382551">
                <a:moveTo>
                  <a:pt x="0" y="0"/>
                </a:moveTo>
                <a:lnTo>
                  <a:pt x="348469" y="0"/>
                </a:lnTo>
                <a:lnTo>
                  <a:pt x="348469" y="382551"/>
                </a:lnTo>
                <a:lnTo>
                  <a:pt x="0" y="3825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545619" y="1886846"/>
            <a:ext cx="5407994" cy="3675509"/>
            <a:chOff x="0" y="0"/>
            <a:chExt cx="837840" cy="569433"/>
          </a:xfrm>
        </p:grpSpPr>
        <p:sp>
          <p:nvSpPr>
            <p:cNvPr id="11" name="Freeform 11"/>
            <p:cNvSpPr/>
            <p:nvPr/>
          </p:nvSpPr>
          <p:spPr>
            <a:xfrm>
              <a:off x="0" y="0"/>
              <a:ext cx="837840" cy="569432"/>
            </a:xfrm>
            <a:custGeom>
              <a:avLst/>
              <a:gdLst/>
              <a:ahLst/>
              <a:cxnLst/>
              <a:rect l="l" t="t" r="r" b="b"/>
              <a:pathLst>
                <a:path w="837840" h="569432">
                  <a:moveTo>
                    <a:pt x="0" y="0"/>
                  </a:moveTo>
                  <a:lnTo>
                    <a:pt x="837840" y="0"/>
                  </a:lnTo>
                  <a:lnTo>
                    <a:pt x="837840" y="569432"/>
                  </a:lnTo>
                  <a:lnTo>
                    <a:pt x="0" y="569432"/>
                  </a:lnTo>
                  <a:close/>
                </a:path>
              </a:pathLst>
            </a:custGeom>
            <a:blipFill>
              <a:blip r:embed="rId6"/>
              <a:stretch>
                <a:fillRect l="-1005" r="-1005"/>
              </a:stretch>
            </a:blipFill>
          </p:spPr>
        </p:sp>
      </p:grpSp>
      <p:grpSp>
        <p:nvGrpSpPr>
          <p:cNvPr id="12" name="Group 12"/>
          <p:cNvGrpSpPr/>
          <p:nvPr/>
        </p:nvGrpSpPr>
        <p:grpSpPr>
          <a:xfrm>
            <a:off x="933356" y="6482739"/>
            <a:ext cx="5249004" cy="3158112"/>
            <a:chOff x="0" y="0"/>
            <a:chExt cx="813208" cy="489274"/>
          </a:xfrm>
        </p:grpSpPr>
        <p:sp>
          <p:nvSpPr>
            <p:cNvPr id="13" name="Freeform 13"/>
            <p:cNvSpPr/>
            <p:nvPr/>
          </p:nvSpPr>
          <p:spPr>
            <a:xfrm>
              <a:off x="0" y="0"/>
              <a:ext cx="813208" cy="489274"/>
            </a:xfrm>
            <a:custGeom>
              <a:avLst/>
              <a:gdLst/>
              <a:ahLst/>
              <a:cxnLst/>
              <a:rect l="l" t="t" r="r" b="b"/>
              <a:pathLst>
                <a:path w="813208" h="489274">
                  <a:moveTo>
                    <a:pt x="0" y="0"/>
                  </a:moveTo>
                  <a:lnTo>
                    <a:pt x="813208" y="0"/>
                  </a:lnTo>
                  <a:lnTo>
                    <a:pt x="813208" y="489274"/>
                  </a:lnTo>
                  <a:lnTo>
                    <a:pt x="0" y="489274"/>
                  </a:lnTo>
                  <a:close/>
                </a:path>
              </a:pathLst>
            </a:custGeom>
            <a:blipFill>
              <a:blip r:embed="rId7"/>
              <a:stretch>
                <a:fillRect t="-5367" b="-5367"/>
              </a:stretch>
            </a:blipFill>
          </p:spPr>
        </p:sp>
      </p:grpSp>
      <p:grpSp>
        <p:nvGrpSpPr>
          <p:cNvPr id="14" name="Group 14"/>
          <p:cNvGrpSpPr/>
          <p:nvPr/>
        </p:nvGrpSpPr>
        <p:grpSpPr>
          <a:xfrm>
            <a:off x="6182360" y="-111441"/>
            <a:ext cx="532129" cy="2941746"/>
            <a:chOff x="0" y="0"/>
            <a:chExt cx="140149" cy="774781"/>
          </a:xfrm>
        </p:grpSpPr>
        <p:sp>
          <p:nvSpPr>
            <p:cNvPr id="15" name="Freeform 15"/>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6" name="TextBox 16"/>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
        <p:nvSpPr>
          <p:cNvPr id="17" name="Freeform 17"/>
          <p:cNvSpPr/>
          <p:nvPr/>
        </p:nvSpPr>
        <p:spPr>
          <a:xfrm>
            <a:off x="1840725" y="3049380"/>
            <a:ext cx="15223220" cy="1751713"/>
          </a:xfrm>
          <a:custGeom>
            <a:avLst/>
            <a:gdLst/>
            <a:ahLst/>
            <a:cxnLst/>
            <a:rect l="l" t="t" r="r" b="b"/>
            <a:pathLst>
              <a:path w="15223220" h="1751713">
                <a:moveTo>
                  <a:pt x="0" y="0"/>
                </a:moveTo>
                <a:lnTo>
                  <a:pt x="15223220" y="0"/>
                </a:lnTo>
                <a:lnTo>
                  <a:pt x="15223220" y="1751713"/>
                </a:lnTo>
                <a:lnTo>
                  <a:pt x="0" y="1751713"/>
                </a:lnTo>
                <a:lnTo>
                  <a:pt x="0" y="0"/>
                </a:lnTo>
                <a:close/>
              </a:path>
            </a:pathLst>
          </a:custGeom>
          <a:blipFill>
            <a:blip r:embed="rId8"/>
            <a:stretch>
              <a:fillRect/>
            </a:stretch>
          </a:blipFill>
        </p:spPr>
      </p:sp>
      <p:sp>
        <p:nvSpPr>
          <p:cNvPr id="18" name="Freeform 18"/>
          <p:cNvSpPr/>
          <p:nvPr/>
        </p:nvSpPr>
        <p:spPr>
          <a:xfrm>
            <a:off x="6448425" y="5676724"/>
            <a:ext cx="9339860" cy="2404320"/>
          </a:xfrm>
          <a:custGeom>
            <a:avLst/>
            <a:gdLst/>
            <a:ahLst/>
            <a:cxnLst/>
            <a:rect l="l" t="t" r="r" b="b"/>
            <a:pathLst>
              <a:path w="9339860" h="2404320">
                <a:moveTo>
                  <a:pt x="0" y="0"/>
                </a:moveTo>
                <a:lnTo>
                  <a:pt x="9339860" y="0"/>
                </a:lnTo>
                <a:lnTo>
                  <a:pt x="9339860" y="2404320"/>
                </a:lnTo>
                <a:lnTo>
                  <a:pt x="0" y="2404320"/>
                </a:lnTo>
                <a:lnTo>
                  <a:pt x="0" y="0"/>
                </a:lnTo>
                <a:close/>
              </a:path>
            </a:pathLst>
          </a:custGeom>
          <a:blipFill>
            <a:blip r:embed="rId9"/>
            <a:stretch>
              <a:fillRect/>
            </a:stretch>
          </a:blipFill>
        </p:spPr>
      </p:sp>
      <p:sp>
        <p:nvSpPr>
          <p:cNvPr id="19" name="TextBox 19"/>
          <p:cNvSpPr txBox="1"/>
          <p:nvPr/>
        </p:nvSpPr>
        <p:spPr>
          <a:xfrm>
            <a:off x="7170961" y="264270"/>
            <a:ext cx="7459492" cy="1011561"/>
          </a:xfrm>
          <a:prstGeom prst="rect">
            <a:avLst/>
          </a:prstGeom>
        </p:spPr>
        <p:txBody>
          <a:bodyPr lIns="0" tIns="0" rIns="0" bIns="0" rtlCol="0" anchor="t">
            <a:spAutoFit/>
          </a:bodyPr>
          <a:lstStyle/>
          <a:p>
            <a:pPr algn="l">
              <a:lnSpc>
                <a:spcPts val="7560"/>
              </a:lnSpc>
            </a:pPr>
            <a:r>
              <a:rPr lang="en-US" sz="7000">
                <a:solidFill>
                  <a:srgbClr val="8D6F22"/>
                </a:solidFill>
                <a:latin typeface="The Seasons Bold"/>
              </a:rPr>
              <a:t>SQL Query 11</a:t>
            </a:r>
          </a:p>
        </p:txBody>
      </p:sp>
      <p:sp>
        <p:nvSpPr>
          <p:cNvPr id="20" name="TextBox 20"/>
          <p:cNvSpPr txBox="1"/>
          <p:nvPr/>
        </p:nvSpPr>
        <p:spPr>
          <a:xfrm>
            <a:off x="14630453" y="8899525"/>
            <a:ext cx="1538516"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rPr>
              <a:t>Read More</a:t>
            </a:r>
          </a:p>
        </p:txBody>
      </p:sp>
      <p:sp>
        <p:nvSpPr>
          <p:cNvPr id="21" name="TextBox 21"/>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a:solidFill>
                  <a:srgbClr val="FFFFFF"/>
                </a:solidFill>
                <a:latin typeface="The Seasons Bold"/>
              </a:rPr>
              <a:t>Mentorness</a:t>
            </a:r>
          </a:p>
        </p:txBody>
      </p:sp>
      <p:sp>
        <p:nvSpPr>
          <p:cNvPr id="22" name="TextBox 22"/>
          <p:cNvSpPr txBox="1"/>
          <p:nvPr/>
        </p:nvSpPr>
        <p:spPr>
          <a:xfrm>
            <a:off x="7034384" y="1518357"/>
            <a:ext cx="10224916" cy="838702"/>
          </a:xfrm>
          <a:prstGeom prst="rect">
            <a:avLst/>
          </a:prstGeom>
        </p:spPr>
        <p:txBody>
          <a:bodyPr lIns="0" tIns="0" rIns="0" bIns="0" rtlCol="0" anchor="t">
            <a:spAutoFit/>
          </a:bodyPr>
          <a:lstStyle/>
          <a:p>
            <a:pPr algn="l">
              <a:lnSpc>
                <a:spcPts val="3185"/>
              </a:lnSpc>
            </a:pPr>
            <a:r>
              <a:rPr lang="en-US" sz="2949">
                <a:solidFill>
                  <a:srgbClr val="8D6F22"/>
                </a:solidFill>
                <a:latin typeface="The Seasons Bold"/>
              </a:rPr>
              <a:t>What is the average number of weekend nights for reservations involving children? </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75848" y="-835084"/>
            <a:ext cx="10993737" cy="13013798"/>
            <a:chOff x="0" y="0"/>
            <a:chExt cx="2895470" cy="3427502"/>
          </a:xfrm>
        </p:grpSpPr>
        <p:sp>
          <p:nvSpPr>
            <p:cNvPr id="3" name="Freeform 3"/>
            <p:cNvSpPr/>
            <p:nvPr/>
          </p:nvSpPr>
          <p:spPr>
            <a:xfrm>
              <a:off x="0" y="0"/>
              <a:ext cx="2895470" cy="3427502"/>
            </a:xfrm>
            <a:custGeom>
              <a:avLst/>
              <a:gdLst/>
              <a:ahLst/>
              <a:cxnLst/>
              <a:rect l="l" t="t" r="r" b="b"/>
              <a:pathLst>
                <a:path w="2895470" h="3427502">
                  <a:moveTo>
                    <a:pt x="0" y="0"/>
                  </a:moveTo>
                  <a:lnTo>
                    <a:pt x="2895470" y="0"/>
                  </a:lnTo>
                  <a:lnTo>
                    <a:pt x="2895470" y="3427502"/>
                  </a:lnTo>
                  <a:lnTo>
                    <a:pt x="0" y="3427502"/>
                  </a:lnTo>
                  <a:close/>
                </a:path>
              </a:pathLst>
            </a:custGeom>
            <a:solidFill>
              <a:srgbClr val="000000"/>
            </a:solidFill>
          </p:spPr>
        </p:sp>
        <p:sp>
          <p:nvSpPr>
            <p:cNvPr id="4" name="TextBox 4"/>
            <p:cNvSpPr txBox="1"/>
            <p:nvPr/>
          </p:nvSpPr>
          <p:spPr>
            <a:xfrm>
              <a:off x="0" y="-57150"/>
              <a:ext cx="2895470" cy="3484652"/>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5780678" y="9258300"/>
            <a:ext cx="1974898" cy="538623"/>
            <a:chOff x="0" y="0"/>
            <a:chExt cx="520138" cy="141859"/>
          </a:xfrm>
        </p:grpSpPr>
        <p:sp>
          <p:nvSpPr>
            <p:cNvPr id="6" name="Freeform 6"/>
            <p:cNvSpPr/>
            <p:nvPr/>
          </p:nvSpPr>
          <p:spPr>
            <a:xfrm>
              <a:off x="0" y="0"/>
              <a:ext cx="520138" cy="141859"/>
            </a:xfrm>
            <a:custGeom>
              <a:avLst/>
              <a:gdLst/>
              <a:ahLst/>
              <a:cxnLst/>
              <a:rect l="l" t="t" r="r" b="b"/>
              <a:pathLst>
                <a:path w="520138" h="141859">
                  <a:moveTo>
                    <a:pt x="0" y="0"/>
                  </a:moveTo>
                  <a:lnTo>
                    <a:pt x="520138" y="0"/>
                  </a:lnTo>
                  <a:lnTo>
                    <a:pt x="520138" y="141859"/>
                  </a:lnTo>
                  <a:lnTo>
                    <a:pt x="0" y="141859"/>
                  </a:lnTo>
                  <a:close/>
                </a:path>
              </a:pathLst>
            </a:custGeom>
            <a:solidFill>
              <a:srgbClr val="8D6F22"/>
            </a:solidFill>
          </p:spPr>
        </p:sp>
        <p:sp>
          <p:nvSpPr>
            <p:cNvPr id="7" name="TextBox 7"/>
            <p:cNvSpPr txBox="1"/>
            <p:nvPr/>
          </p:nvSpPr>
          <p:spPr>
            <a:xfrm>
              <a:off x="0" y="-57150"/>
              <a:ext cx="520138" cy="199009"/>
            </a:xfrm>
            <a:prstGeom prst="rect">
              <a:avLst/>
            </a:prstGeom>
          </p:spPr>
          <p:txBody>
            <a:bodyPr lIns="50800" tIns="50800" rIns="50800" bIns="50800" rtlCol="0" anchor="ctr"/>
            <a:lstStyle/>
            <a:p>
              <a:pPr algn="ctr">
                <a:lnSpc>
                  <a:spcPts val="2799"/>
                </a:lnSpc>
              </a:pPr>
              <a:endParaRPr/>
            </a:p>
          </p:txBody>
        </p:sp>
      </p:grpSp>
      <p:sp>
        <p:nvSpPr>
          <p:cNvPr id="8" name="TextBox 8"/>
          <p:cNvSpPr txBox="1"/>
          <p:nvPr/>
        </p:nvSpPr>
        <p:spPr>
          <a:xfrm>
            <a:off x="1028700" y="1667369"/>
            <a:ext cx="7254857" cy="1011561"/>
          </a:xfrm>
          <a:prstGeom prst="rect">
            <a:avLst/>
          </a:prstGeom>
        </p:spPr>
        <p:txBody>
          <a:bodyPr lIns="0" tIns="0" rIns="0" bIns="0" rtlCol="0" anchor="t">
            <a:spAutoFit/>
          </a:bodyPr>
          <a:lstStyle/>
          <a:p>
            <a:pPr algn="l">
              <a:lnSpc>
                <a:spcPts val="7560"/>
              </a:lnSpc>
            </a:pPr>
            <a:r>
              <a:rPr lang="en-US" sz="7000">
                <a:solidFill>
                  <a:srgbClr val="8D6F22"/>
                </a:solidFill>
                <a:latin typeface="The Seasons Bold"/>
              </a:rPr>
              <a:t>SQL Query 12</a:t>
            </a:r>
          </a:p>
        </p:txBody>
      </p:sp>
      <p:sp>
        <p:nvSpPr>
          <p:cNvPr id="9" name="Freeform 9"/>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5818938" y="5897892"/>
            <a:ext cx="6334234" cy="4389108"/>
            <a:chOff x="0" y="0"/>
            <a:chExt cx="464116" cy="321594"/>
          </a:xfrm>
        </p:grpSpPr>
        <p:sp>
          <p:nvSpPr>
            <p:cNvPr id="11" name="Freeform 11"/>
            <p:cNvSpPr/>
            <p:nvPr/>
          </p:nvSpPr>
          <p:spPr>
            <a:xfrm>
              <a:off x="0" y="0"/>
              <a:ext cx="464116" cy="321594"/>
            </a:xfrm>
            <a:custGeom>
              <a:avLst/>
              <a:gdLst/>
              <a:ahLst/>
              <a:cxnLst/>
              <a:rect l="l" t="t" r="r" b="b"/>
              <a:pathLst>
                <a:path w="464116" h="321594">
                  <a:moveTo>
                    <a:pt x="0" y="0"/>
                  </a:moveTo>
                  <a:lnTo>
                    <a:pt x="464116" y="0"/>
                  </a:lnTo>
                  <a:lnTo>
                    <a:pt x="464116" y="321594"/>
                  </a:lnTo>
                  <a:lnTo>
                    <a:pt x="0" y="321594"/>
                  </a:lnTo>
                  <a:close/>
                </a:path>
              </a:pathLst>
            </a:custGeom>
            <a:blipFill>
              <a:blip r:embed="rId4"/>
              <a:stretch>
                <a:fillRect l="-2001" r="-2001"/>
              </a:stretch>
            </a:blipFill>
          </p:spPr>
        </p:sp>
      </p:grpSp>
      <p:grpSp>
        <p:nvGrpSpPr>
          <p:cNvPr id="12" name="Group 12"/>
          <p:cNvGrpSpPr/>
          <p:nvPr/>
        </p:nvGrpSpPr>
        <p:grpSpPr>
          <a:xfrm>
            <a:off x="7294263" y="0"/>
            <a:ext cx="4687513" cy="3542929"/>
            <a:chOff x="0" y="0"/>
            <a:chExt cx="726218" cy="548892"/>
          </a:xfrm>
        </p:grpSpPr>
        <p:sp>
          <p:nvSpPr>
            <p:cNvPr id="13" name="Freeform 13"/>
            <p:cNvSpPr/>
            <p:nvPr/>
          </p:nvSpPr>
          <p:spPr>
            <a:xfrm>
              <a:off x="0" y="0"/>
              <a:ext cx="726218" cy="548892"/>
            </a:xfrm>
            <a:custGeom>
              <a:avLst/>
              <a:gdLst/>
              <a:ahLst/>
              <a:cxnLst/>
              <a:rect l="l" t="t" r="r" b="b"/>
              <a:pathLst>
                <a:path w="726218" h="548892">
                  <a:moveTo>
                    <a:pt x="0" y="0"/>
                  </a:moveTo>
                  <a:lnTo>
                    <a:pt x="726218" y="0"/>
                  </a:lnTo>
                  <a:lnTo>
                    <a:pt x="726218" y="548892"/>
                  </a:lnTo>
                  <a:lnTo>
                    <a:pt x="0" y="548892"/>
                  </a:lnTo>
                  <a:close/>
                </a:path>
              </a:pathLst>
            </a:custGeom>
            <a:blipFill>
              <a:blip r:embed="rId5"/>
              <a:stretch>
                <a:fillRect l="-17184" r="-17184"/>
              </a:stretch>
            </a:blipFill>
          </p:spPr>
        </p:sp>
      </p:grpSp>
      <p:grpSp>
        <p:nvGrpSpPr>
          <p:cNvPr id="14" name="Group 14"/>
          <p:cNvGrpSpPr/>
          <p:nvPr/>
        </p:nvGrpSpPr>
        <p:grpSpPr>
          <a:xfrm>
            <a:off x="1440192" y="7301008"/>
            <a:ext cx="7019954" cy="2985992"/>
            <a:chOff x="0" y="0"/>
            <a:chExt cx="975144" cy="414785"/>
          </a:xfrm>
        </p:grpSpPr>
        <p:sp>
          <p:nvSpPr>
            <p:cNvPr id="15" name="Freeform 15"/>
            <p:cNvSpPr/>
            <p:nvPr/>
          </p:nvSpPr>
          <p:spPr>
            <a:xfrm>
              <a:off x="0" y="0"/>
              <a:ext cx="975144" cy="414785"/>
            </a:xfrm>
            <a:custGeom>
              <a:avLst/>
              <a:gdLst/>
              <a:ahLst/>
              <a:cxnLst/>
              <a:rect l="l" t="t" r="r" b="b"/>
              <a:pathLst>
                <a:path w="975144" h="414785">
                  <a:moveTo>
                    <a:pt x="0" y="0"/>
                  </a:moveTo>
                  <a:lnTo>
                    <a:pt x="975144" y="0"/>
                  </a:lnTo>
                  <a:lnTo>
                    <a:pt x="975144" y="414785"/>
                  </a:lnTo>
                  <a:lnTo>
                    <a:pt x="0" y="414785"/>
                  </a:lnTo>
                  <a:close/>
                </a:path>
              </a:pathLst>
            </a:custGeom>
            <a:blipFill>
              <a:blip r:embed="rId6"/>
              <a:stretch>
                <a:fillRect t="-29198" b="-29198"/>
              </a:stretch>
            </a:blipFill>
          </p:spPr>
        </p:sp>
      </p:grpSp>
      <p:grpSp>
        <p:nvGrpSpPr>
          <p:cNvPr id="16" name="Group 16"/>
          <p:cNvGrpSpPr/>
          <p:nvPr/>
        </p:nvGrpSpPr>
        <p:grpSpPr>
          <a:xfrm>
            <a:off x="6762133" y="-617248"/>
            <a:ext cx="532129" cy="2941746"/>
            <a:chOff x="0" y="0"/>
            <a:chExt cx="140149" cy="774781"/>
          </a:xfrm>
        </p:grpSpPr>
        <p:sp>
          <p:nvSpPr>
            <p:cNvPr id="17" name="Freeform 17"/>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8" name="TextBox 18"/>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
        <p:nvSpPr>
          <p:cNvPr id="19" name="Freeform 19"/>
          <p:cNvSpPr/>
          <p:nvPr/>
        </p:nvSpPr>
        <p:spPr>
          <a:xfrm>
            <a:off x="321342" y="4255596"/>
            <a:ext cx="10540848" cy="2688449"/>
          </a:xfrm>
          <a:custGeom>
            <a:avLst/>
            <a:gdLst/>
            <a:ahLst/>
            <a:cxnLst/>
            <a:rect l="l" t="t" r="r" b="b"/>
            <a:pathLst>
              <a:path w="10540848" h="2688449">
                <a:moveTo>
                  <a:pt x="0" y="0"/>
                </a:moveTo>
                <a:lnTo>
                  <a:pt x="10540848" y="0"/>
                </a:lnTo>
                <a:lnTo>
                  <a:pt x="10540848" y="2688449"/>
                </a:lnTo>
                <a:lnTo>
                  <a:pt x="0" y="2688449"/>
                </a:lnTo>
                <a:lnTo>
                  <a:pt x="0" y="0"/>
                </a:lnTo>
                <a:close/>
              </a:path>
            </a:pathLst>
          </a:custGeom>
          <a:blipFill>
            <a:blip r:embed="rId7"/>
            <a:stretch>
              <a:fillRect/>
            </a:stretch>
          </a:blipFill>
        </p:spPr>
      </p:sp>
      <p:sp>
        <p:nvSpPr>
          <p:cNvPr id="20" name="Freeform 20"/>
          <p:cNvSpPr/>
          <p:nvPr/>
        </p:nvSpPr>
        <p:spPr>
          <a:xfrm>
            <a:off x="10862190" y="1048127"/>
            <a:ext cx="7045048" cy="6829782"/>
          </a:xfrm>
          <a:custGeom>
            <a:avLst/>
            <a:gdLst/>
            <a:ahLst/>
            <a:cxnLst/>
            <a:rect l="l" t="t" r="r" b="b"/>
            <a:pathLst>
              <a:path w="7045048" h="6829782">
                <a:moveTo>
                  <a:pt x="0" y="0"/>
                </a:moveTo>
                <a:lnTo>
                  <a:pt x="7045048" y="0"/>
                </a:lnTo>
                <a:lnTo>
                  <a:pt x="7045048" y="6829783"/>
                </a:lnTo>
                <a:lnTo>
                  <a:pt x="0" y="6829783"/>
                </a:lnTo>
                <a:lnTo>
                  <a:pt x="0" y="0"/>
                </a:lnTo>
                <a:close/>
              </a:path>
            </a:pathLst>
          </a:custGeom>
          <a:blipFill>
            <a:blip r:embed="rId8"/>
            <a:stretch>
              <a:fillRect/>
            </a:stretch>
          </a:blipFill>
        </p:spPr>
      </p:sp>
      <p:sp>
        <p:nvSpPr>
          <p:cNvPr id="21" name="TextBox 21"/>
          <p:cNvSpPr txBox="1"/>
          <p:nvPr/>
        </p:nvSpPr>
        <p:spPr>
          <a:xfrm>
            <a:off x="15998869" y="9319649"/>
            <a:ext cx="1538516"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rPr>
              <a:t>Read More</a:t>
            </a:r>
          </a:p>
        </p:txBody>
      </p:sp>
      <p:sp>
        <p:nvSpPr>
          <p:cNvPr id="22" name="TextBox 22"/>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a:solidFill>
                  <a:srgbClr val="000000"/>
                </a:solidFill>
                <a:latin typeface="The Seasons Bold"/>
              </a:rPr>
              <a:t>Mentorness</a:t>
            </a:r>
          </a:p>
        </p:txBody>
      </p:sp>
      <p:sp>
        <p:nvSpPr>
          <p:cNvPr id="23" name="TextBox 23"/>
          <p:cNvSpPr txBox="1"/>
          <p:nvPr/>
        </p:nvSpPr>
        <p:spPr>
          <a:xfrm>
            <a:off x="321342" y="2936105"/>
            <a:ext cx="6706856" cy="851954"/>
          </a:xfrm>
          <a:prstGeom prst="rect">
            <a:avLst/>
          </a:prstGeom>
        </p:spPr>
        <p:txBody>
          <a:bodyPr lIns="0" tIns="0" rIns="0" bIns="0" rtlCol="0" anchor="t">
            <a:spAutoFit/>
          </a:bodyPr>
          <a:lstStyle/>
          <a:p>
            <a:pPr algn="l">
              <a:lnSpc>
                <a:spcPts val="3234"/>
              </a:lnSpc>
            </a:pPr>
            <a:r>
              <a:rPr lang="en-US" sz="2995">
                <a:solidFill>
                  <a:srgbClr val="8D6F22"/>
                </a:solidFill>
                <a:latin typeface="The Seasons Bold"/>
              </a:rPr>
              <a:t>How many reservations were made in each month of the year? </a:t>
            </a: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75848" y="-835084"/>
            <a:ext cx="10993737" cy="13013798"/>
            <a:chOff x="0" y="0"/>
            <a:chExt cx="2895470" cy="3427502"/>
          </a:xfrm>
        </p:grpSpPr>
        <p:sp>
          <p:nvSpPr>
            <p:cNvPr id="3" name="Freeform 3"/>
            <p:cNvSpPr/>
            <p:nvPr/>
          </p:nvSpPr>
          <p:spPr>
            <a:xfrm>
              <a:off x="0" y="0"/>
              <a:ext cx="2895470" cy="3427502"/>
            </a:xfrm>
            <a:custGeom>
              <a:avLst/>
              <a:gdLst/>
              <a:ahLst/>
              <a:cxnLst/>
              <a:rect l="l" t="t" r="r" b="b"/>
              <a:pathLst>
                <a:path w="2895470" h="3427502">
                  <a:moveTo>
                    <a:pt x="0" y="0"/>
                  </a:moveTo>
                  <a:lnTo>
                    <a:pt x="2895470" y="0"/>
                  </a:lnTo>
                  <a:lnTo>
                    <a:pt x="2895470" y="3427502"/>
                  </a:lnTo>
                  <a:lnTo>
                    <a:pt x="0" y="3427502"/>
                  </a:lnTo>
                  <a:close/>
                </a:path>
              </a:pathLst>
            </a:custGeom>
            <a:solidFill>
              <a:srgbClr val="000000"/>
            </a:solidFill>
          </p:spPr>
        </p:sp>
        <p:sp>
          <p:nvSpPr>
            <p:cNvPr id="4" name="TextBox 4"/>
            <p:cNvSpPr txBox="1"/>
            <p:nvPr/>
          </p:nvSpPr>
          <p:spPr>
            <a:xfrm>
              <a:off x="0" y="-57150"/>
              <a:ext cx="2895470" cy="3484652"/>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5780678" y="9258300"/>
            <a:ext cx="1974898" cy="538623"/>
            <a:chOff x="0" y="0"/>
            <a:chExt cx="520138" cy="141859"/>
          </a:xfrm>
        </p:grpSpPr>
        <p:sp>
          <p:nvSpPr>
            <p:cNvPr id="6" name="Freeform 6"/>
            <p:cNvSpPr/>
            <p:nvPr/>
          </p:nvSpPr>
          <p:spPr>
            <a:xfrm>
              <a:off x="0" y="0"/>
              <a:ext cx="520138" cy="141859"/>
            </a:xfrm>
            <a:custGeom>
              <a:avLst/>
              <a:gdLst/>
              <a:ahLst/>
              <a:cxnLst/>
              <a:rect l="l" t="t" r="r" b="b"/>
              <a:pathLst>
                <a:path w="520138" h="141859">
                  <a:moveTo>
                    <a:pt x="0" y="0"/>
                  </a:moveTo>
                  <a:lnTo>
                    <a:pt x="520138" y="0"/>
                  </a:lnTo>
                  <a:lnTo>
                    <a:pt x="520138" y="141859"/>
                  </a:lnTo>
                  <a:lnTo>
                    <a:pt x="0" y="141859"/>
                  </a:lnTo>
                  <a:close/>
                </a:path>
              </a:pathLst>
            </a:custGeom>
            <a:solidFill>
              <a:srgbClr val="8D6F22"/>
            </a:solidFill>
          </p:spPr>
        </p:sp>
        <p:sp>
          <p:nvSpPr>
            <p:cNvPr id="7" name="TextBox 7"/>
            <p:cNvSpPr txBox="1"/>
            <p:nvPr/>
          </p:nvSpPr>
          <p:spPr>
            <a:xfrm>
              <a:off x="0" y="-57150"/>
              <a:ext cx="520138" cy="199009"/>
            </a:xfrm>
            <a:prstGeom prst="rect">
              <a:avLst/>
            </a:prstGeom>
          </p:spPr>
          <p:txBody>
            <a:bodyPr lIns="50800" tIns="50800" rIns="50800" bIns="50800" rtlCol="0" anchor="ctr"/>
            <a:lstStyle/>
            <a:p>
              <a:pPr algn="ctr">
                <a:lnSpc>
                  <a:spcPts val="2799"/>
                </a:lnSpc>
              </a:pPr>
              <a:endParaRPr/>
            </a:p>
          </p:txBody>
        </p:sp>
      </p:grpSp>
      <p:sp>
        <p:nvSpPr>
          <p:cNvPr id="8" name="TextBox 8"/>
          <p:cNvSpPr txBox="1"/>
          <p:nvPr/>
        </p:nvSpPr>
        <p:spPr>
          <a:xfrm>
            <a:off x="1028700" y="1667369"/>
            <a:ext cx="7254857" cy="1011561"/>
          </a:xfrm>
          <a:prstGeom prst="rect">
            <a:avLst/>
          </a:prstGeom>
        </p:spPr>
        <p:txBody>
          <a:bodyPr lIns="0" tIns="0" rIns="0" bIns="0" rtlCol="0" anchor="t">
            <a:spAutoFit/>
          </a:bodyPr>
          <a:lstStyle/>
          <a:p>
            <a:pPr algn="l">
              <a:lnSpc>
                <a:spcPts val="7560"/>
              </a:lnSpc>
            </a:pPr>
            <a:r>
              <a:rPr lang="en-US" sz="7000">
                <a:solidFill>
                  <a:srgbClr val="8D6F22"/>
                </a:solidFill>
                <a:latin typeface="The Seasons Bold"/>
              </a:rPr>
              <a:t>SQL Query 13</a:t>
            </a:r>
          </a:p>
        </p:txBody>
      </p:sp>
      <p:sp>
        <p:nvSpPr>
          <p:cNvPr id="9" name="Freeform 9"/>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8953295" y="5897892"/>
            <a:ext cx="6334234" cy="4389108"/>
            <a:chOff x="0" y="0"/>
            <a:chExt cx="464116" cy="321594"/>
          </a:xfrm>
        </p:grpSpPr>
        <p:sp>
          <p:nvSpPr>
            <p:cNvPr id="11" name="Freeform 11"/>
            <p:cNvSpPr/>
            <p:nvPr/>
          </p:nvSpPr>
          <p:spPr>
            <a:xfrm>
              <a:off x="0" y="0"/>
              <a:ext cx="464116" cy="321594"/>
            </a:xfrm>
            <a:custGeom>
              <a:avLst/>
              <a:gdLst/>
              <a:ahLst/>
              <a:cxnLst/>
              <a:rect l="l" t="t" r="r" b="b"/>
              <a:pathLst>
                <a:path w="464116" h="321594">
                  <a:moveTo>
                    <a:pt x="0" y="0"/>
                  </a:moveTo>
                  <a:lnTo>
                    <a:pt x="464116" y="0"/>
                  </a:lnTo>
                  <a:lnTo>
                    <a:pt x="464116" y="321594"/>
                  </a:lnTo>
                  <a:lnTo>
                    <a:pt x="0" y="321594"/>
                  </a:lnTo>
                  <a:close/>
                </a:path>
              </a:pathLst>
            </a:custGeom>
            <a:blipFill>
              <a:blip r:embed="rId4"/>
              <a:stretch>
                <a:fillRect l="-2001" r="-2001"/>
              </a:stretch>
            </a:blipFill>
          </p:spPr>
        </p:sp>
      </p:grpSp>
      <p:grpSp>
        <p:nvGrpSpPr>
          <p:cNvPr id="12" name="Group 12"/>
          <p:cNvGrpSpPr/>
          <p:nvPr/>
        </p:nvGrpSpPr>
        <p:grpSpPr>
          <a:xfrm>
            <a:off x="7294263" y="0"/>
            <a:ext cx="4687513" cy="3542929"/>
            <a:chOff x="0" y="0"/>
            <a:chExt cx="726218" cy="548892"/>
          </a:xfrm>
        </p:grpSpPr>
        <p:sp>
          <p:nvSpPr>
            <p:cNvPr id="13" name="Freeform 13"/>
            <p:cNvSpPr/>
            <p:nvPr/>
          </p:nvSpPr>
          <p:spPr>
            <a:xfrm>
              <a:off x="0" y="0"/>
              <a:ext cx="726218" cy="548892"/>
            </a:xfrm>
            <a:custGeom>
              <a:avLst/>
              <a:gdLst/>
              <a:ahLst/>
              <a:cxnLst/>
              <a:rect l="l" t="t" r="r" b="b"/>
              <a:pathLst>
                <a:path w="726218" h="548892">
                  <a:moveTo>
                    <a:pt x="0" y="0"/>
                  </a:moveTo>
                  <a:lnTo>
                    <a:pt x="726218" y="0"/>
                  </a:lnTo>
                  <a:lnTo>
                    <a:pt x="726218" y="548892"/>
                  </a:lnTo>
                  <a:lnTo>
                    <a:pt x="0" y="548892"/>
                  </a:lnTo>
                  <a:close/>
                </a:path>
              </a:pathLst>
            </a:custGeom>
            <a:blipFill>
              <a:blip r:embed="rId5"/>
              <a:stretch>
                <a:fillRect l="-17184" r="-17184"/>
              </a:stretch>
            </a:blipFill>
          </p:spPr>
        </p:sp>
      </p:grpSp>
      <p:grpSp>
        <p:nvGrpSpPr>
          <p:cNvPr id="14" name="Group 14"/>
          <p:cNvGrpSpPr/>
          <p:nvPr/>
        </p:nvGrpSpPr>
        <p:grpSpPr>
          <a:xfrm>
            <a:off x="1440192" y="7301008"/>
            <a:ext cx="7019954" cy="2985992"/>
            <a:chOff x="0" y="0"/>
            <a:chExt cx="975144" cy="414785"/>
          </a:xfrm>
        </p:grpSpPr>
        <p:sp>
          <p:nvSpPr>
            <p:cNvPr id="15" name="Freeform 15"/>
            <p:cNvSpPr/>
            <p:nvPr/>
          </p:nvSpPr>
          <p:spPr>
            <a:xfrm>
              <a:off x="0" y="0"/>
              <a:ext cx="975144" cy="414785"/>
            </a:xfrm>
            <a:custGeom>
              <a:avLst/>
              <a:gdLst/>
              <a:ahLst/>
              <a:cxnLst/>
              <a:rect l="l" t="t" r="r" b="b"/>
              <a:pathLst>
                <a:path w="975144" h="414785">
                  <a:moveTo>
                    <a:pt x="0" y="0"/>
                  </a:moveTo>
                  <a:lnTo>
                    <a:pt x="975144" y="0"/>
                  </a:lnTo>
                  <a:lnTo>
                    <a:pt x="975144" y="414785"/>
                  </a:lnTo>
                  <a:lnTo>
                    <a:pt x="0" y="414785"/>
                  </a:lnTo>
                  <a:close/>
                </a:path>
              </a:pathLst>
            </a:custGeom>
            <a:blipFill>
              <a:blip r:embed="rId6"/>
              <a:stretch>
                <a:fillRect t="-29198" b="-29198"/>
              </a:stretch>
            </a:blipFill>
          </p:spPr>
        </p:sp>
      </p:grpSp>
      <p:grpSp>
        <p:nvGrpSpPr>
          <p:cNvPr id="16" name="Group 16"/>
          <p:cNvGrpSpPr/>
          <p:nvPr/>
        </p:nvGrpSpPr>
        <p:grpSpPr>
          <a:xfrm>
            <a:off x="6762133" y="-617248"/>
            <a:ext cx="532129" cy="2941746"/>
            <a:chOff x="0" y="0"/>
            <a:chExt cx="140149" cy="774781"/>
          </a:xfrm>
        </p:grpSpPr>
        <p:sp>
          <p:nvSpPr>
            <p:cNvPr id="17" name="Freeform 17"/>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8" name="TextBox 18"/>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
        <p:nvSpPr>
          <p:cNvPr id="19" name="Freeform 19"/>
          <p:cNvSpPr/>
          <p:nvPr/>
        </p:nvSpPr>
        <p:spPr>
          <a:xfrm>
            <a:off x="351528" y="4791288"/>
            <a:ext cx="8634527" cy="3751409"/>
          </a:xfrm>
          <a:custGeom>
            <a:avLst/>
            <a:gdLst/>
            <a:ahLst/>
            <a:cxnLst/>
            <a:rect l="l" t="t" r="r" b="b"/>
            <a:pathLst>
              <a:path w="8634527" h="3751409">
                <a:moveTo>
                  <a:pt x="0" y="0"/>
                </a:moveTo>
                <a:lnTo>
                  <a:pt x="8634527" y="0"/>
                </a:lnTo>
                <a:lnTo>
                  <a:pt x="8634527" y="3751408"/>
                </a:lnTo>
                <a:lnTo>
                  <a:pt x="0" y="3751408"/>
                </a:lnTo>
                <a:lnTo>
                  <a:pt x="0" y="0"/>
                </a:lnTo>
                <a:close/>
              </a:path>
            </a:pathLst>
          </a:custGeom>
          <a:blipFill>
            <a:blip r:embed="rId7"/>
            <a:stretch>
              <a:fillRect/>
            </a:stretch>
          </a:blipFill>
        </p:spPr>
      </p:sp>
      <p:sp>
        <p:nvSpPr>
          <p:cNvPr id="20" name="Freeform 20"/>
          <p:cNvSpPr/>
          <p:nvPr/>
        </p:nvSpPr>
        <p:spPr>
          <a:xfrm>
            <a:off x="9144000" y="1731665"/>
            <a:ext cx="8432832" cy="4938145"/>
          </a:xfrm>
          <a:custGeom>
            <a:avLst/>
            <a:gdLst/>
            <a:ahLst/>
            <a:cxnLst/>
            <a:rect l="l" t="t" r="r" b="b"/>
            <a:pathLst>
              <a:path w="8432832" h="4938145">
                <a:moveTo>
                  <a:pt x="0" y="0"/>
                </a:moveTo>
                <a:lnTo>
                  <a:pt x="8432832" y="0"/>
                </a:lnTo>
                <a:lnTo>
                  <a:pt x="8432832" y="4938145"/>
                </a:lnTo>
                <a:lnTo>
                  <a:pt x="0" y="4938145"/>
                </a:lnTo>
                <a:lnTo>
                  <a:pt x="0" y="0"/>
                </a:lnTo>
                <a:close/>
              </a:path>
            </a:pathLst>
          </a:custGeom>
          <a:blipFill>
            <a:blip r:embed="rId8"/>
            <a:stretch>
              <a:fillRect/>
            </a:stretch>
          </a:blipFill>
        </p:spPr>
      </p:sp>
      <p:sp>
        <p:nvSpPr>
          <p:cNvPr id="21" name="TextBox 21"/>
          <p:cNvSpPr txBox="1"/>
          <p:nvPr/>
        </p:nvSpPr>
        <p:spPr>
          <a:xfrm>
            <a:off x="15998869" y="9319649"/>
            <a:ext cx="1538516"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rPr>
              <a:t>Read More</a:t>
            </a:r>
          </a:p>
        </p:txBody>
      </p:sp>
      <p:sp>
        <p:nvSpPr>
          <p:cNvPr id="22" name="TextBox 22"/>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a:solidFill>
                  <a:srgbClr val="000000"/>
                </a:solidFill>
                <a:latin typeface="The Seasons Bold"/>
              </a:rPr>
              <a:t>Mentorness</a:t>
            </a:r>
          </a:p>
        </p:txBody>
      </p:sp>
      <p:sp>
        <p:nvSpPr>
          <p:cNvPr id="23" name="TextBox 23"/>
          <p:cNvSpPr txBox="1"/>
          <p:nvPr/>
        </p:nvSpPr>
        <p:spPr>
          <a:xfrm>
            <a:off x="321342" y="2936105"/>
            <a:ext cx="6706856" cy="1264632"/>
          </a:xfrm>
          <a:prstGeom prst="rect">
            <a:avLst/>
          </a:prstGeom>
        </p:spPr>
        <p:txBody>
          <a:bodyPr lIns="0" tIns="0" rIns="0" bIns="0" rtlCol="0" anchor="t">
            <a:spAutoFit/>
          </a:bodyPr>
          <a:lstStyle/>
          <a:p>
            <a:pPr algn="l">
              <a:lnSpc>
                <a:spcPts val="3234"/>
              </a:lnSpc>
            </a:pPr>
            <a:r>
              <a:rPr lang="en-US" sz="2995">
                <a:solidFill>
                  <a:srgbClr val="8D6F22"/>
                </a:solidFill>
                <a:latin typeface="The Seasons Bold"/>
              </a:rPr>
              <a:t>What is the average number of nights (both weekend and weekday) spent by guests for each room type? </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32" presetClass="emph" presetSubtype="0" fill="hold" nodeType="clickEffect">
                                  <p:stCondLst>
                                    <p:cond delay="0"/>
                                  </p:stCondLst>
                                  <p:childTnLst>
                                    <p:animRot by="120000">
                                      <p:cBhvr>
                                        <p:cTn id="15" dur="100" fill="hold">
                                          <p:stCondLst>
                                            <p:cond delay="0"/>
                                          </p:stCondLst>
                                        </p:cTn>
                                        <p:tgtEl>
                                          <p:spTgt spid="14"/>
                                        </p:tgtEl>
                                        <p:attrNameLst>
                                          <p:attrName>r</p:attrName>
                                        </p:attrNameLst>
                                      </p:cBhvr>
                                    </p:animRot>
                                    <p:animRot by="-240000">
                                      <p:cBhvr>
                                        <p:cTn id="16" dur="200" fill="hold">
                                          <p:stCondLst>
                                            <p:cond delay="200"/>
                                          </p:stCondLst>
                                        </p:cTn>
                                        <p:tgtEl>
                                          <p:spTgt spid="14"/>
                                        </p:tgtEl>
                                        <p:attrNameLst>
                                          <p:attrName>r</p:attrName>
                                        </p:attrNameLst>
                                      </p:cBhvr>
                                    </p:animRot>
                                    <p:animRot by="240000">
                                      <p:cBhvr>
                                        <p:cTn id="17" dur="200" fill="hold">
                                          <p:stCondLst>
                                            <p:cond delay="400"/>
                                          </p:stCondLst>
                                        </p:cTn>
                                        <p:tgtEl>
                                          <p:spTgt spid="14"/>
                                        </p:tgtEl>
                                        <p:attrNameLst>
                                          <p:attrName>r</p:attrName>
                                        </p:attrNameLst>
                                      </p:cBhvr>
                                    </p:animRot>
                                    <p:animRot by="-240000">
                                      <p:cBhvr>
                                        <p:cTn id="18" dur="200" fill="hold">
                                          <p:stCondLst>
                                            <p:cond delay="600"/>
                                          </p:stCondLst>
                                        </p:cTn>
                                        <p:tgtEl>
                                          <p:spTgt spid="14"/>
                                        </p:tgtEl>
                                        <p:attrNameLst>
                                          <p:attrName>r</p:attrName>
                                        </p:attrNameLst>
                                      </p:cBhvr>
                                    </p:animRot>
                                    <p:animRot by="120000">
                                      <p:cBhvr>
                                        <p:cTn id="19" dur="200" fill="hold">
                                          <p:stCondLst>
                                            <p:cond delay="80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65750" y="-390004"/>
            <a:ext cx="8974741" cy="12498013"/>
            <a:chOff x="0" y="0"/>
            <a:chExt cx="2363718" cy="3291658"/>
          </a:xfrm>
        </p:grpSpPr>
        <p:sp>
          <p:nvSpPr>
            <p:cNvPr id="3" name="Freeform 3"/>
            <p:cNvSpPr/>
            <p:nvPr/>
          </p:nvSpPr>
          <p:spPr>
            <a:xfrm>
              <a:off x="0" y="0"/>
              <a:ext cx="2363718" cy="3291658"/>
            </a:xfrm>
            <a:custGeom>
              <a:avLst/>
              <a:gdLst/>
              <a:ahLst/>
              <a:cxnLst/>
              <a:rect l="l" t="t" r="r" b="b"/>
              <a:pathLst>
                <a:path w="2363718" h="3291658">
                  <a:moveTo>
                    <a:pt x="0" y="0"/>
                  </a:moveTo>
                  <a:lnTo>
                    <a:pt x="2363718" y="0"/>
                  </a:lnTo>
                  <a:lnTo>
                    <a:pt x="2363718" y="3291658"/>
                  </a:lnTo>
                  <a:lnTo>
                    <a:pt x="0" y="3291658"/>
                  </a:lnTo>
                  <a:close/>
                </a:path>
              </a:pathLst>
            </a:custGeom>
            <a:solidFill>
              <a:srgbClr val="000000"/>
            </a:solidFill>
          </p:spPr>
        </p:sp>
        <p:sp>
          <p:nvSpPr>
            <p:cNvPr id="4" name="TextBox 4"/>
            <p:cNvSpPr txBox="1"/>
            <p:nvPr/>
          </p:nvSpPr>
          <p:spPr>
            <a:xfrm>
              <a:off x="0" y="-57150"/>
              <a:ext cx="2363718" cy="334880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179914" y="695721"/>
            <a:ext cx="7329572" cy="4313590"/>
            <a:chOff x="0" y="0"/>
            <a:chExt cx="1096782" cy="645477"/>
          </a:xfrm>
        </p:grpSpPr>
        <p:sp>
          <p:nvSpPr>
            <p:cNvPr id="6" name="Freeform 6"/>
            <p:cNvSpPr/>
            <p:nvPr/>
          </p:nvSpPr>
          <p:spPr>
            <a:xfrm>
              <a:off x="0" y="0"/>
              <a:ext cx="1096782" cy="645477"/>
            </a:xfrm>
            <a:custGeom>
              <a:avLst/>
              <a:gdLst/>
              <a:ahLst/>
              <a:cxnLst/>
              <a:rect l="l" t="t" r="r" b="b"/>
              <a:pathLst>
                <a:path w="1096782" h="645477">
                  <a:moveTo>
                    <a:pt x="0" y="0"/>
                  </a:moveTo>
                  <a:lnTo>
                    <a:pt x="1096782" y="0"/>
                  </a:lnTo>
                  <a:lnTo>
                    <a:pt x="1096782" y="645477"/>
                  </a:lnTo>
                  <a:lnTo>
                    <a:pt x="0" y="645477"/>
                  </a:lnTo>
                  <a:close/>
                </a:path>
              </a:pathLst>
            </a:custGeom>
            <a:blipFill>
              <a:blip r:embed="rId2"/>
              <a:stretch>
                <a:fillRect t="-6603" b="-6603"/>
              </a:stretch>
            </a:blipFill>
          </p:spPr>
        </p:sp>
      </p:grpSp>
      <p:grpSp>
        <p:nvGrpSpPr>
          <p:cNvPr id="7" name="Group 7"/>
          <p:cNvGrpSpPr/>
          <p:nvPr/>
        </p:nvGrpSpPr>
        <p:grpSpPr>
          <a:xfrm>
            <a:off x="9331025" y="5576865"/>
            <a:ext cx="7526522" cy="4245123"/>
            <a:chOff x="0" y="0"/>
            <a:chExt cx="1049630" cy="592014"/>
          </a:xfrm>
        </p:grpSpPr>
        <p:sp>
          <p:nvSpPr>
            <p:cNvPr id="8" name="Freeform 8"/>
            <p:cNvSpPr/>
            <p:nvPr/>
          </p:nvSpPr>
          <p:spPr>
            <a:xfrm>
              <a:off x="0" y="0"/>
              <a:ext cx="1049630" cy="592014"/>
            </a:xfrm>
            <a:custGeom>
              <a:avLst/>
              <a:gdLst/>
              <a:ahLst/>
              <a:cxnLst/>
              <a:rect l="l" t="t" r="r" b="b"/>
              <a:pathLst>
                <a:path w="1049630" h="592014">
                  <a:moveTo>
                    <a:pt x="0" y="0"/>
                  </a:moveTo>
                  <a:lnTo>
                    <a:pt x="1049630" y="0"/>
                  </a:lnTo>
                  <a:lnTo>
                    <a:pt x="1049630" y="592014"/>
                  </a:lnTo>
                  <a:lnTo>
                    <a:pt x="0" y="592014"/>
                  </a:lnTo>
                  <a:close/>
                </a:path>
              </a:pathLst>
            </a:custGeom>
            <a:blipFill>
              <a:blip r:embed="rId3"/>
              <a:stretch>
                <a:fillRect t="-2025" b="-2025"/>
              </a:stretch>
            </a:blipFill>
          </p:spPr>
        </p:sp>
      </p:grpSp>
      <p:sp>
        <p:nvSpPr>
          <p:cNvPr id="9" name="Freeform 9"/>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rot="-10800000">
            <a:off x="9399685" y="-347721"/>
            <a:ext cx="532129" cy="2941746"/>
            <a:chOff x="0" y="0"/>
            <a:chExt cx="140149" cy="774781"/>
          </a:xfrm>
        </p:grpSpPr>
        <p:sp>
          <p:nvSpPr>
            <p:cNvPr id="11" name="Freeform 11"/>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2" name="TextBox 12"/>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13" name="Group 13"/>
          <p:cNvGrpSpPr/>
          <p:nvPr/>
        </p:nvGrpSpPr>
        <p:grpSpPr>
          <a:xfrm rot="-10800000">
            <a:off x="0" y="7981271"/>
            <a:ext cx="532129" cy="2941746"/>
            <a:chOff x="0" y="0"/>
            <a:chExt cx="140149" cy="774781"/>
          </a:xfrm>
        </p:grpSpPr>
        <p:sp>
          <p:nvSpPr>
            <p:cNvPr id="14" name="Freeform 14"/>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5" name="TextBox 15"/>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15534587" y="9258300"/>
            <a:ext cx="1974898" cy="613968"/>
            <a:chOff x="0" y="0"/>
            <a:chExt cx="520138" cy="161703"/>
          </a:xfrm>
        </p:grpSpPr>
        <p:sp>
          <p:nvSpPr>
            <p:cNvPr id="17" name="Freeform 17"/>
            <p:cNvSpPr/>
            <p:nvPr/>
          </p:nvSpPr>
          <p:spPr>
            <a:xfrm>
              <a:off x="0" y="0"/>
              <a:ext cx="520138" cy="161703"/>
            </a:xfrm>
            <a:custGeom>
              <a:avLst/>
              <a:gdLst/>
              <a:ahLst/>
              <a:cxnLst/>
              <a:rect l="l" t="t" r="r" b="b"/>
              <a:pathLst>
                <a:path w="520138" h="161703">
                  <a:moveTo>
                    <a:pt x="0" y="0"/>
                  </a:moveTo>
                  <a:lnTo>
                    <a:pt x="520138" y="0"/>
                  </a:lnTo>
                  <a:lnTo>
                    <a:pt x="520138" y="161703"/>
                  </a:lnTo>
                  <a:lnTo>
                    <a:pt x="0" y="161703"/>
                  </a:lnTo>
                  <a:close/>
                </a:path>
              </a:pathLst>
            </a:custGeom>
            <a:solidFill>
              <a:srgbClr val="8D6F22"/>
            </a:solidFill>
          </p:spPr>
        </p:sp>
        <p:sp>
          <p:nvSpPr>
            <p:cNvPr id="18" name="TextBox 18"/>
            <p:cNvSpPr txBox="1"/>
            <p:nvPr/>
          </p:nvSpPr>
          <p:spPr>
            <a:xfrm>
              <a:off x="0" y="-57150"/>
              <a:ext cx="520138" cy="218853"/>
            </a:xfrm>
            <a:prstGeom prst="rect">
              <a:avLst/>
            </a:prstGeom>
          </p:spPr>
          <p:txBody>
            <a:bodyPr lIns="50800" tIns="50800" rIns="50800" bIns="50800" rtlCol="0" anchor="ctr"/>
            <a:lstStyle/>
            <a:p>
              <a:pPr algn="ctr">
                <a:lnSpc>
                  <a:spcPts val="2799"/>
                </a:lnSpc>
              </a:pPr>
              <a:endParaRPr/>
            </a:p>
          </p:txBody>
        </p:sp>
      </p:grpSp>
      <p:sp>
        <p:nvSpPr>
          <p:cNvPr id="19" name="Freeform 19"/>
          <p:cNvSpPr/>
          <p:nvPr/>
        </p:nvSpPr>
        <p:spPr>
          <a:xfrm>
            <a:off x="980889" y="4560062"/>
            <a:ext cx="8684860" cy="5044237"/>
          </a:xfrm>
          <a:custGeom>
            <a:avLst/>
            <a:gdLst/>
            <a:ahLst/>
            <a:cxnLst/>
            <a:rect l="l" t="t" r="r" b="b"/>
            <a:pathLst>
              <a:path w="8684860" h="5044237">
                <a:moveTo>
                  <a:pt x="0" y="0"/>
                </a:moveTo>
                <a:lnTo>
                  <a:pt x="8684861" y="0"/>
                </a:lnTo>
                <a:lnTo>
                  <a:pt x="8684861" y="5044237"/>
                </a:lnTo>
                <a:lnTo>
                  <a:pt x="0" y="5044237"/>
                </a:lnTo>
                <a:lnTo>
                  <a:pt x="0" y="0"/>
                </a:lnTo>
                <a:close/>
              </a:path>
            </a:pathLst>
          </a:custGeom>
          <a:blipFill>
            <a:blip r:embed="rId6"/>
            <a:stretch>
              <a:fillRect/>
            </a:stretch>
          </a:blipFill>
        </p:spPr>
      </p:sp>
      <p:sp>
        <p:nvSpPr>
          <p:cNvPr id="20" name="Freeform 20"/>
          <p:cNvSpPr/>
          <p:nvPr/>
        </p:nvSpPr>
        <p:spPr>
          <a:xfrm>
            <a:off x="8023899" y="4280443"/>
            <a:ext cx="10140774" cy="1457736"/>
          </a:xfrm>
          <a:custGeom>
            <a:avLst/>
            <a:gdLst/>
            <a:ahLst/>
            <a:cxnLst/>
            <a:rect l="l" t="t" r="r" b="b"/>
            <a:pathLst>
              <a:path w="10140774" h="1457736">
                <a:moveTo>
                  <a:pt x="0" y="0"/>
                </a:moveTo>
                <a:lnTo>
                  <a:pt x="10140774" y="0"/>
                </a:lnTo>
                <a:lnTo>
                  <a:pt x="10140774" y="1457736"/>
                </a:lnTo>
                <a:lnTo>
                  <a:pt x="0" y="1457736"/>
                </a:lnTo>
                <a:lnTo>
                  <a:pt x="0" y="0"/>
                </a:lnTo>
                <a:close/>
              </a:path>
            </a:pathLst>
          </a:custGeom>
          <a:blipFill>
            <a:blip r:embed="rId7"/>
            <a:stretch>
              <a:fillRect/>
            </a:stretch>
          </a:blipFill>
        </p:spPr>
      </p:sp>
      <p:sp>
        <p:nvSpPr>
          <p:cNvPr id="21" name="TextBox 21"/>
          <p:cNvSpPr txBox="1"/>
          <p:nvPr/>
        </p:nvSpPr>
        <p:spPr>
          <a:xfrm>
            <a:off x="1589131" y="1762125"/>
            <a:ext cx="7254857" cy="1011561"/>
          </a:xfrm>
          <a:prstGeom prst="rect">
            <a:avLst/>
          </a:prstGeom>
        </p:spPr>
        <p:txBody>
          <a:bodyPr lIns="0" tIns="0" rIns="0" bIns="0" rtlCol="0" anchor="t">
            <a:spAutoFit/>
          </a:bodyPr>
          <a:lstStyle/>
          <a:p>
            <a:pPr algn="l">
              <a:lnSpc>
                <a:spcPts val="7560"/>
              </a:lnSpc>
            </a:pPr>
            <a:r>
              <a:rPr lang="en-US" sz="7000">
                <a:solidFill>
                  <a:srgbClr val="8D6F22"/>
                </a:solidFill>
                <a:latin typeface="The Seasons Bold"/>
              </a:rPr>
              <a:t>SQL Query 14</a:t>
            </a:r>
          </a:p>
        </p:txBody>
      </p:sp>
      <p:sp>
        <p:nvSpPr>
          <p:cNvPr id="22" name="TextBox 22"/>
          <p:cNvSpPr txBox="1"/>
          <p:nvPr/>
        </p:nvSpPr>
        <p:spPr>
          <a:xfrm>
            <a:off x="266065" y="3046736"/>
            <a:ext cx="9399685" cy="1265676"/>
          </a:xfrm>
          <a:prstGeom prst="rect">
            <a:avLst/>
          </a:prstGeom>
        </p:spPr>
        <p:txBody>
          <a:bodyPr lIns="0" tIns="0" rIns="0" bIns="0" rtlCol="0" anchor="t">
            <a:spAutoFit/>
          </a:bodyPr>
          <a:lstStyle/>
          <a:p>
            <a:pPr algn="l">
              <a:lnSpc>
                <a:spcPts val="3293"/>
              </a:lnSpc>
            </a:pPr>
            <a:r>
              <a:rPr lang="en-US" sz="3049">
                <a:solidFill>
                  <a:srgbClr val="8D6F22"/>
                </a:solidFill>
                <a:latin typeface="The Seasons Bold"/>
              </a:rPr>
              <a:t>For reservations involving children, what is the most common room type, and what is the average price for that room type? </a:t>
            </a:r>
          </a:p>
        </p:txBody>
      </p:sp>
      <p:sp>
        <p:nvSpPr>
          <p:cNvPr id="23" name="TextBox 23"/>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a:solidFill>
                  <a:srgbClr val="000000"/>
                </a:solidFill>
                <a:latin typeface="The Seasons Bold"/>
              </a:rPr>
              <a:t>Mentorness</a:t>
            </a:r>
          </a:p>
        </p:txBody>
      </p:sp>
      <p:sp>
        <p:nvSpPr>
          <p:cNvPr id="24" name="TextBox 24"/>
          <p:cNvSpPr txBox="1"/>
          <p:nvPr/>
        </p:nvSpPr>
        <p:spPr>
          <a:xfrm>
            <a:off x="15752778" y="9357321"/>
            <a:ext cx="1538516"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rPr>
              <a:t>Read More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412262" y="8838176"/>
            <a:ext cx="1974898" cy="538623"/>
            <a:chOff x="0" y="0"/>
            <a:chExt cx="520138" cy="141859"/>
          </a:xfrm>
        </p:grpSpPr>
        <p:sp>
          <p:nvSpPr>
            <p:cNvPr id="3" name="Freeform 3"/>
            <p:cNvSpPr/>
            <p:nvPr/>
          </p:nvSpPr>
          <p:spPr>
            <a:xfrm>
              <a:off x="0" y="0"/>
              <a:ext cx="520138" cy="141859"/>
            </a:xfrm>
            <a:custGeom>
              <a:avLst/>
              <a:gdLst/>
              <a:ahLst/>
              <a:cxnLst/>
              <a:rect l="l" t="t" r="r" b="b"/>
              <a:pathLst>
                <a:path w="520138" h="141859">
                  <a:moveTo>
                    <a:pt x="0" y="0"/>
                  </a:moveTo>
                  <a:lnTo>
                    <a:pt x="520138" y="0"/>
                  </a:lnTo>
                  <a:lnTo>
                    <a:pt x="520138" y="141859"/>
                  </a:lnTo>
                  <a:lnTo>
                    <a:pt x="0" y="141859"/>
                  </a:lnTo>
                  <a:close/>
                </a:path>
              </a:pathLst>
            </a:custGeom>
            <a:solidFill>
              <a:srgbClr val="8D6F22"/>
            </a:solidFill>
          </p:spPr>
        </p:sp>
        <p:sp>
          <p:nvSpPr>
            <p:cNvPr id="4" name="TextBox 4"/>
            <p:cNvSpPr txBox="1"/>
            <p:nvPr/>
          </p:nvSpPr>
          <p:spPr>
            <a:xfrm>
              <a:off x="0" y="-57150"/>
              <a:ext cx="520138" cy="199009"/>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52879" y="-390004"/>
            <a:ext cx="7201304" cy="11067008"/>
            <a:chOff x="0" y="0"/>
            <a:chExt cx="1896640" cy="2914768"/>
          </a:xfrm>
        </p:grpSpPr>
        <p:sp>
          <p:nvSpPr>
            <p:cNvPr id="6" name="Freeform 6"/>
            <p:cNvSpPr/>
            <p:nvPr/>
          </p:nvSpPr>
          <p:spPr>
            <a:xfrm>
              <a:off x="0" y="0"/>
              <a:ext cx="1896640" cy="2914767"/>
            </a:xfrm>
            <a:custGeom>
              <a:avLst/>
              <a:gdLst/>
              <a:ahLst/>
              <a:cxnLst/>
              <a:rect l="l" t="t" r="r" b="b"/>
              <a:pathLst>
                <a:path w="1896640" h="2914767">
                  <a:moveTo>
                    <a:pt x="0" y="0"/>
                  </a:moveTo>
                  <a:lnTo>
                    <a:pt x="1896640" y="0"/>
                  </a:lnTo>
                  <a:lnTo>
                    <a:pt x="1896640" y="2914767"/>
                  </a:lnTo>
                  <a:lnTo>
                    <a:pt x="0" y="2914767"/>
                  </a:lnTo>
                  <a:close/>
                </a:path>
              </a:pathLst>
            </a:custGeom>
            <a:solidFill>
              <a:srgbClr val="000000"/>
            </a:solidFill>
          </p:spPr>
        </p:sp>
        <p:sp>
          <p:nvSpPr>
            <p:cNvPr id="7" name="TextBox 7"/>
            <p:cNvSpPr txBox="1"/>
            <p:nvPr/>
          </p:nvSpPr>
          <p:spPr>
            <a:xfrm>
              <a:off x="0" y="-57150"/>
              <a:ext cx="1896640" cy="297191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889711" y="9258300"/>
            <a:ext cx="348469" cy="382551"/>
          </a:xfrm>
          <a:custGeom>
            <a:avLst/>
            <a:gdLst/>
            <a:ahLst/>
            <a:cxnLst/>
            <a:rect l="l" t="t" r="r" b="b"/>
            <a:pathLst>
              <a:path w="348469" h="382551">
                <a:moveTo>
                  <a:pt x="0" y="0"/>
                </a:moveTo>
                <a:lnTo>
                  <a:pt x="348469" y="0"/>
                </a:lnTo>
                <a:lnTo>
                  <a:pt x="348469" y="382551"/>
                </a:lnTo>
                <a:lnTo>
                  <a:pt x="0" y="3825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545619" y="1886846"/>
            <a:ext cx="5407994" cy="3675509"/>
            <a:chOff x="0" y="0"/>
            <a:chExt cx="837840" cy="569433"/>
          </a:xfrm>
        </p:grpSpPr>
        <p:sp>
          <p:nvSpPr>
            <p:cNvPr id="11" name="Freeform 11"/>
            <p:cNvSpPr/>
            <p:nvPr/>
          </p:nvSpPr>
          <p:spPr>
            <a:xfrm>
              <a:off x="0" y="0"/>
              <a:ext cx="837840" cy="569432"/>
            </a:xfrm>
            <a:custGeom>
              <a:avLst/>
              <a:gdLst/>
              <a:ahLst/>
              <a:cxnLst/>
              <a:rect l="l" t="t" r="r" b="b"/>
              <a:pathLst>
                <a:path w="837840" h="569432">
                  <a:moveTo>
                    <a:pt x="0" y="0"/>
                  </a:moveTo>
                  <a:lnTo>
                    <a:pt x="837840" y="0"/>
                  </a:lnTo>
                  <a:lnTo>
                    <a:pt x="837840" y="569432"/>
                  </a:lnTo>
                  <a:lnTo>
                    <a:pt x="0" y="569432"/>
                  </a:lnTo>
                  <a:close/>
                </a:path>
              </a:pathLst>
            </a:custGeom>
            <a:blipFill>
              <a:blip r:embed="rId6"/>
              <a:stretch>
                <a:fillRect l="-1005" r="-1005"/>
              </a:stretch>
            </a:blipFill>
          </p:spPr>
        </p:sp>
      </p:grpSp>
      <p:grpSp>
        <p:nvGrpSpPr>
          <p:cNvPr id="12" name="Group 12"/>
          <p:cNvGrpSpPr/>
          <p:nvPr/>
        </p:nvGrpSpPr>
        <p:grpSpPr>
          <a:xfrm>
            <a:off x="933356" y="6482739"/>
            <a:ext cx="5249004" cy="3158112"/>
            <a:chOff x="0" y="0"/>
            <a:chExt cx="813208" cy="489274"/>
          </a:xfrm>
        </p:grpSpPr>
        <p:sp>
          <p:nvSpPr>
            <p:cNvPr id="13" name="Freeform 13"/>
            <p:cNvSpPr/>
            <p:nvPr/>
          </p:nvSpPr>
          <p:spPr>
            <a:xfrm>
              <a:off x="0" y="0"/>
              <a:ext cx="813208" cy="489274"/>
            </a:xfrm>
            <a:custGeom>
              <a:avLst/>
              <a:gdLst/>
              <a:ahLst/>
              <a:cxnLst/>
              <a:rect l="l" t="t" r="r" b="b"/>
              <a:pathLst>
                <a:path w="813208" h="489274">
                  <a:moveTo>
                    <a:pt x="0" y="0"/>
                  </a:moveTo>
                  <a:lnTo>
                    <a:pt x="813208" y="0"/>
                  </a:lnTo>
                  <a:lnTo>
                    <a:pt x="813208" y="489274"/>
                  </a:lnTo>
                  <a:lnTo>
                    <a:pt x="0" y="489274"/>
                  </a:lnTo>
                  <a:close/>
                </a:path>
              </a:pathLst>
            </a:custGeom>
            <a:blipFill>
              <a:blip r:embed="rId7"/>
              <a:stretch>
                <a:fillRect t="-5367" b="-5367"/>
              </a:stretch>
            </a:blipFill>
          </p:spPr>
        </p:sp>
      </p:grpSp>
      <p:grpSp>
        <p:nvGrpSpPr>
          <p:cNvPr id="14" name="Group 14"/>
          <p:cNvGrpSpPr/>
          <p:nvPr/>
        </p:nvGrpSpPr>
        <p:grpSpPr>
          <a:xfrm>
            <a:off x="6182360" y="-111441"/>
            <a:ext cx="532129" cy="2941746"/>
            <a:chOff x="0" y="0"/>
            <a:chExt cx="140149" cy="774781"/>
          </a:xfrm>
        </p:grpSpPr>
        <p:sp>
          <p:nvSpPr>
            <p:cNvPr id="15" name="Freeform 15"/>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6" name="TextBox 16"/>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
        <p:nvSpPr>
          <p:cNvPr id="17" name="Freeform 17"/>
          <p:cNvSpPr/>
          <p:nvPr/>
        </p:nvSpPr>
        <p:spPr>
          <a:xfrm>
            <a:off x="7034384" y="2576134"/>
            <a:ext cx="9352777" cy="3750728"/>
          </a:xfrm>
          <a:custGeom>
            <a:avLst/>
            <a:gdLst/>
            <a:ahLst/>
            <a:cxnLst/>
            <a:rect l="l" t="t" r="r" b="b"/>
            <a:pathLst>
              <a:path w="9352777" h="3750728">
                <a:moveTo>
                  <a:pt x="0" y="0"/>
                </a:moveTo>
                <a:lnTo>
                  <a:pt x="9352777" y="0"/>
                </a:lnTo>
                <a:lnTo>
                  <a:pt x="9352777" y="3750728"/>
                </a:lnTo>
                <a:lnTo>
                  <a:pt x="0" y="3750728"/>
                </a:lnTo>
                <a:lnTo>
                  <a:pt x="0" y="0"/>
                </a:lnTo>
                <a:close/>
              </a:path>
            </a:pathLst>
          </a:custGeom>
          <a:blipFill>
            <a:blip r:embed="rId8"/>
            <a:stretch>
              <a:fillRect/>
            </a:stretch>
          </a:blipFill>
        </p:spPr>
      </p:sp>
      <p:sp>
        <p:nvSpPr>
          <p:cNvPr id="18" name="Freeform 18"/>
          <p:cNvSpPr/>
          <p:nvPr/>
        </p:nvSpPr>
        <p:spPr>
          <a:xfrm>
            <a:off x="6687020" y="6903517"/>
            <a:ext cx="9700141" cy="1714801"/>
          </a:xfrm>
          <a:custGeom>
            <a:avLst/>
            <a:gdLst/>
            <a:ahLst/>
            <a:cxnLst/>
            <a:rect l="l" t="t" r="r" b="b"/>
            <a:pathLst>
              <a:path w="9700141" h="1714801">
                <a:moveTo>
                  <a:pt x="0" y="0"/>
                </a:moveTo>
                <a:lnTo>
                  <a:pt x="9700141" y="0"/>
                </a:lnTo>
                <a:lnTo>
                  <a:pt x="9700141" y="1714801"/>
                </a:lnTo>
                <a:lnTo>
                  <a:pt x="0" y="1714801"/>
                </a:lnTo>
                <a:lnTo>
                  <a:pt x="0" y="0"/>
                </a:lnTo>
                <a:close/>
              </a:path>
            </a:pathLst>
          </a:custGeom>
          <a:blipFill>
            <a:blip r:embed="rId9"/>
            <a:stretch>
              <a:fillRect/>
            </a:stretch>
          </a:blipFill>
        </p:spPr>
      </p:sp>
      <p:sp>
        <p:nvSpPr>
          <p:cNvPr id="19" name="TextBox 19"/>
          <p:cNvSpPr txBox="1"/>
          <p:nvPr/>
        </p:nvSpPr>
        <p:spPr>
          <a:xfrm>
            <a:off x="7170961" y="264270"/>
            <a:ext cx="7459492" cy="1011561"/>
          </a:xfrm>
          <a:prstGeom prst="rect">
            <a:avLst/>
          </a:prstGeom>
        </p:spPr>
        <p:txBody>
          <a:bodyPr lIns="0" tIns="0" rIns="0" bIns="0" rtlCol="0" anchor="t">
            <a:spAutoFit/>
          </a:bodyPr>
          <a:lstStyle/>
          <a:p>
            <a:pPr algn="l">
              <a:lnSpc>
                <a:spcPts val="7560"/>
              </a:lnSpc>
            </a:pPr>
            <a:r>
              <a:rPr lang="en-US" sz="7000">
                <a:solidFill>
                  <a:srgbClr val="8D6F22"/>
                </a:solidFill>
                <a:latin typeface="The Seasons Bold"/>
              </a:rPr>
              <a:t>SQL Query 15</a:t>
            </a:r>
          </a:p>
        </p:txBody>
      </p:sp>
      <p:sp>
        <p:nvSpPr>
          <p:cNvPr id="20" name="TextBox 20"/>
          <p:cNvSpPr txBox="1"/>
          <p:nvPr/>
        </p:nvSpPr>
        <p:spPr>
          <a:xfrm>
            <a:off x="14630453" y="8899525"/>
            <a:ext cx="1538516"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rPr>
              <a:t>Read More</a:t>
            </a:r>
          </a:p>
        </p:txBody>
      </p:sp>
      <p:sp>
        <p:nvSpPr>
          <p:cNvPr id="21" name="TextBox 21"/>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a:solidFill>
                  <a:srgbClr val="FFFFFF"/>
                </a:solidFill>
                <a:latin typeface="The Seasons Bold"/>
              </a:rPr>
              <a:t>Mentorness</a:t>
            </a:r>
          </a:p>
        </p:txBody>
      </p:sp>
      <p:sp>
        <p:nvSpPr>
          <p:cNvPr id="22" name="TextBox 22"/>
          <p:cNvSpPr txBox="1"/>
          <p:nvPr/>
        </p:nvSpPr>
        <p:spPr>
          <a:xfrm>
            <a:off x="7034384" y="1518357"/>
            <a:ext cx="10224916" cy="838702"/>
          </a:xfrm>
          <a:prstGeom prst="rect">
            <a:avLst/>
          </a:prstGeom>
        </p:spPr>
        <p:txBody>
          <a:bodyPr lIns="0" tIns="0" rIns="0" bIns="0" rtlCol="0" anchor="t">
            <a:spAutoFit/>
          </a:bodyPr>
          <a:lstStyle/>
          <a:p>
            <a:pPr algn="l">
              <a:lnSpc>
                <a:spcPts val="3185"/>
              </a:lnSpc>
            </a:pPr>
            <a:r>
              <a:rPr lang="en-US" sz="2949">
                <a:solidFill>
                  <a:srgbClr val="8D6F22"/>
                </a:solidFill>
                <a:latin typeface="The Seasons Bold"/>
              </a:rPr>
              <a:t>. Find the market segment type that generates the highest average price per room. </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anim calcmode="lin" valueType="num">
                                      <p:cBhvr>
                                        <p:cTn id="8" dur="2000" fill="hold"/>
                                        <p:tgtEl>
                                          <p:spTgt spid="10"/>
                                        </p:tgtEl>
                                        <p:attrNameLst>
                                          <p:attrName>ppt_w</p:attrName>
                                        </p:attrNameLst>
                                      </p:cBhvr>
                                      <p:tavLst>
                                        <p:tav tm="0" fmla="#ppt_w*sin(2.5*pi*$)">
                                          <p:val>
                                            <p:fltVal val="0"/>
                                          </p:val>
                                        </p:tav>
                                        <p:tav tm="100000">
                                          <p:val>
                                            <p:fltVal val="1"/>
                                          </p:val>
                                        </p:tav>
                                      </p:tavLst>
                                    </p:anim>
                                    <p:anim calcmode="lin" valueType="num">
                                      <p:cBhvr>
                                        <p:cTn id="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9131" y="1781175"/>
            <a:ext cx="7254857" cy="1299210"/>
          </a:xfrm>
          <a:prstGeom prst="rect">
            <a:avLst/>
          </a:prstGeom>
        </p:spPr>
        <p:txBody>
          <a:bodyPr lIns="0" tIns="0" rIns="0" bIns="0" rtlCol="0" anchor="t">
            <a:spAutoFit/>
          </a:bodyPr>
          <a:lstStyle/>
          <a:p>
            <a:pPr algn="l">
              <a:lnSpc>
                <a:spcPts val="9720"/>
              </a:lnSpc>
            </a:pPr>
            <a:r>
              <a:rPr lang="en-US" sz="9000">
                <a:solidFill>
                  <a:srgbClr val="8D6F22"/>
                </a:solidFill>
                <a:latin typeface="The Seasons Bold"/>
              </a:rPr>
              <a:t>Agenda</a:t>
            </a:r>
          </a:p>
        </p:txBody>
      </p:sp>
      <p:sp>
        <p:nvSpPr>
          <p:cNvPr id="3" name="TextBox 3"/>
          <p:cNvSpPr txBox="1"/>
          <p:nvPr/>
        </p:nvSpPr>
        <p:spPr>
          <a:xfrm>
            <a:off x="1589131" y="3493426"/>
            <a:ext cx="4575078" cy="433826"/>
          </a:xfrm>
          <a:prstGeom prst="rect">
            <a:avLst/>
          </a:prstGeom>
        </p:spPr>
        <p:txBody>
          <a:bodyPr lIns="0" tIns="0" rIns="0" bIns="0" rtlCol="0" anchor="t">
            <a:spAutoFit/>
          </a:bodyPr>
          <a:lstStyle/>
          <a:p>
            <a:pPr algn="l">
              <a:lnSpc>
                <a:spcPts val="3293"/>
              </a:lnSpc>
            </a:pPr>
            <a:r>
              <a:rPr lang="en-US" sz="3049">
                <a:solidFill>
                  <a:srgbClr val="8D6F22"/>
                </a:solidFill>
                <a:latin typeface="The Seasons Bold"/>
              </a:rPr>
              <a:t>Overview /Introduction</a:t>
            </a:r>
          </a:p>
        </p:txBody>
      </p:sp>
      <p:grpSp>
        <p:nvGrpSpPr>
          <p:cNvPr id="4" name="Group 4"/>
          <p:cNvGrpSpPr/>
          <p:nvPr/>
        </p:nvGrpSpPr>
        <p:grpSpPr>
          <a:xfrm>
            <a:off x="9665750" y="-390004"/>
            <a:ext cx="8974741" cy="12498013"/>
            <a:chOff x="0" y="0"/>
            <a:chExt cx="2363718" cy="3291658"/>
          </a:xfrm>
        </p:grpSpPr>
        <p:sp>
          <p:nvSpPr>
            <p:cNvPr id="5" name="Freeform 5"/>
            <p:cNvSpPr/>
            <p:nvPr/>
          </p:nvSpPr>
          <p:spPr>
            <a:xfrm>
              <a:off x="0" y="0"/>
              <a:ext cx="2363718" cy="3291658"/>
            </a:xfrm>
            <a:custGeom>
              <a:avLst/>
              <a:gdLst/>
              <a:ahLst/>
              <a:cxnLst/>
              <a:rect l="l" t="t" r="r" b="b"/>
              <a:pathLst>
                <a:path w="2363718" h="3291658">
                  <a:moveTo>
                    <a:pt x="0" y="0"/>
                  </a:moveTo>
                  <a:lnTo>
                    <a:pt x="2363718" y="0"/>
                  </a:lnTo>
                  <a:lnTo>
                    <a:pt x="2363718" y="3291658"/>
                  </a:lnTo>
                  <a:lnTo>
                    <a:pt x="0" y="3291658"/>
                  </a:lnTo>
                  <a:close/>
                </a:path>
              </a:pathLst>
            </a:custGeom>
            <a:solidFill>
              <a:srgbClr val="000000"/>
            </a:solidFill>
          </p:spPr>
        </p:sp>
        <p:sp>
          <p:nvSpPr>
            <p:cNvPr id="6" name="TextBox 6"/>
            <p:cNvSpPr txBox="1"/>
            <p:nvPr/>
          </p:nvSpPr>
          <p:spPr>
            <a:xfrm>
              <a:off x="0" y="-57150"/>
              <a:ext cx="2363718" cy="334880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903379" y="2011784"/>
            <a:ext cx="9355921" cy="3313861"/>
            <a:chOff x="0" y="0"/>
            <a:chExt cx="1449477" cy="513404"/>
          </a:xfrm>
        </p:grpSpPr>
        <p:sp>
          <p:nvSpPr>
            <p:cNvPr id="8" name="Freeform 8"/>
            <p:cNvSpPr/>
            <p:nvPr/>
          </p:nvSpPr>
          <p:spPr>
            <a:xfrm>
              <a:off x="0" y="0"/>
              <a:ext cx="1449477" cy="513404"/>
            </a:xfrm>
            <a:custGeom>
              <a:avLst/>
              <a:gdLst/>
              <a:ahLst/>
              <a:cxnLst/>
              <a:rect l="l" t="t" r="r" b="b"/>
              <a:pathLst>
                <a:path w="1449477" h="513404">
                  <a:moveTo>
                    <a:pt x="0" y="0"/>
                  </a:moveTo>
                  <a:lnTo>
                    <a:pt x="1449477" y="0"/>
                  </a:lnTo>
                  <a:lnTo>
                    <a:pt x="1449477" y="513404"/>
                  </a:lnTo>
                  <a:lnTo>
                    <a:pt x="0" y="513404"/>
                  </a:lnTo>
                  <a:close/>
                </a:path>
              </a:pathLst>
            </a:custGeom>
            <a:blipFill>
              <a:blip r:embed="rId2"/>
              <a:stretch>
                <a:fillRect t="-44050" b="-44050"/>
              </a:stretch>
            </a:blipFill>
          </p:spPr>
        </p:sp>
      </p:grpSp>
      <p:grpSp>
        <p:nvGrpSpPr>
          <p:cNvPr id="9" name="Group 9"/>
          <p:cNvGrpSpPr/>
          <p:nvPr/>
        </p:nvGrpSpPr>
        <p:grpSpPr>
          <a:xfrm>
            <a:off x="7903379" y="5944439"/>
            <a:ext cx="9355921" cy="3313861"/>
            <a:chOff x="0" y="0"/>
            <a:chExt cx="1449477" cy="513404"/>
          </a:xfrm>
        </p:grpSpPr>
        <p:sp>
          <p:nvSpPr>
            <p:cNvPr id="10" name="Freeform 10"/>
            <p:cNvSpPr/>
            <p:nvPr/>
          </p:nvSpPr>
          <p:spPr>
            <a:xfrm>
              <a:off x="0" y="0"/>
              <a:ext cx="1449477" cy="513404"/>
            </a:xfrm>
            <a:custGeom>
              <a:avLst/>
              <a:gdLst/>
              <a:ahLst/>
              <a:cxnLst/>
              <a:rect l="l" t="t" r="r" b="b"/>
              <a:pathLst>
                <a:path w="1449477" h="513404">
                  <a:moveTo>
                    <a:pt x="0" y="0"/>
                  </a:moveTo>
                  <a:lnTo>
                    <a:pt x="1449477" y="0"/>
                  </a:lnTo>
                  <a:lnTo>
                    <a:pt x="1449477" y="513404"/>
                  </a:lnTo>
                  <a:lnTo>
                    <a:pt x="0" y="513404"/>
                  </a:lnTo>
                  <a:close/>
                </a:path>
              </a:pathLst>
            </a:custGeom>
            <a:blipFill>
              <a:blip r:embed="rId3"/>
              <a:stretch>
                <a:fillRect t="-32845" b="-32845"/>
              </a:stretch>
            </a:blipFill>
          </p:spPr>
        </p:sp>
      </p:grpSp>
      <p:sp>
        <p:nvSpPr>
          <p:cNvPr id="11" name="Freeform 11"/>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a:solidFill>
                  <a:srgbClr val="000000"/>
                </a:solidFill>
                <a:latin typeface="The Seasons Bold"/>
              </a:rPr>
              <a:t>Mentorness</a:t>
            </a:r>
          </a:p>
        </p:txBody>
      </p:sp>
      <p:grpSp>
        <p:nvGrpSpPr>
          <p:cNvPr id="13" name="Group 13"/>
          <p:cNvGrpSpPr/>
          <p:nvPr/>
        </p:nvGrpSpPr>
        <p:grpSpPr>
          <a:xfrm rot="-10800000">
            <a:off x="9399685" y="-347721"/>
            <a:ext cx="532129" cy="2941746"/>
            <a:chOff x="0" y="0"/>
            <a:chExt cx="140149" cy="774781"/>
          </a:xfrm>
        </p:grpSpPr>
        <p:sp>
          <p:nvSpPr>
            <p:cNvPr id="14" name="Freeform 14"/>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5" name="TextBox 15"/>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rot="-10800000">
            <a:off x="0" y="7981271"/>
            <a:ext cx="532129" cy="2941746"/>
            <a:chOff x="0" y="0"/>
            <a:chExt cx="140149" cy="774781"/>
          </a:xfrm>
        </p:grpSpPr>
        <p:sp>
          <p:nvSpPr>
            <p:cNvPr id="17" name="Freeform 17"/>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8" name="TextBox 18"/>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
        <p:nvSpPr>
          <p:cNvPr id="19" name="TextBox 19"/>
          <p:cNvSpPr txBox="1"/>
          <p:nvPr/>
        </p:nvSpPr>
        <p:spPr>
          <a:xfrm>
            <a:off x="1589131" y="4282154"/>
            <a:ext cx="3114194" cy="433826"/>
          </a:xfrm>
          <a:prstGeom prst="rect">
            <a:avLst/>
          </a:prstGeom>
        </p:spPr>
        <p:txBody>
          <a:bodyPr lIns="0" tIns="0" rIns="0" bIns="0" rtlCol="0" anchor="t">
            <a:spAutoFit/>
          </a:bodyPr>
          <a:lstStyle/>
          <a:p>
            <a:pPr algn="l">
              <a:lnSpc>
                <a:spcPts val="3293"/>
              </a:lnSpc>
            </a:pPr>
            <a:r>
              <a:rPr lang="en-US" sz="3049">
                <a:solidFill>
                  <a:srgbClr val="8D6F22"/>
                </a:solidFill>
                <a:latin typeface="The Seasons Bold"/>
              </a:rPr>
              <a:t>Dataset Overview</a:t>
            </a:r>
          </a:p>
        </p:txBody>
      </p:sp>
      <p:sp>
        <p:nvSpPr>
          <p:cNvPr id="20" name="TextBox 20"/>
          <p:cNvSpPr txBox="1"/>
          <p:nvPr/>
        </p:nvSpPr>
        <p:spPr>
          <a:xfrm>
            <a:off x="1589131" y="5070883"/>
            <a:ext cx="3627428" cy="433826"/>
          </a:xfrm>
          <a:prstGeom prst="rect">
            <a:avLst/>
          </a:prstGeom>
        </p:spPr>
        <p:txBody>
          <a:bodyPr lIns="0" tIns="0" rIns="0" bIns="0" rtlCol="0" anchor="t">
            <a:spAutoFit/>
          </a:bodyPr>
          <a:lstStyle/>
          <a:p>
            <a:pPr algn="l">
              <a:lnSpc>
                <a:spcPts val="3293"/>
              </a:lnSpc>
            </a:pPr>
            <a:r>
              <a:rPr lang="en-US" sz="3049">
                <a:solidFill>
                  <a:srgbClr val="8D6F22"/>
                </a:solidFill>
                <a:latin typeface="The Seasons Bold"/>
              </a:rPr>
              <a:t>SQL Queries</a:t>
            </a:r>
          </a:p>
        </p:txBody>
      </p:sp>
      <p:sp>
        <p:nvSpPr>
          <p:cNvPr id="21" name="TextBox 21"/>
          <p:cNvSpPr txBox="1"/>
          <p:nvPr/>
        </p:nvSpPr>
        <p:spPr>
          <a:xfrm>
            <a:off x="1589131" y="5769149"/>
            <a:ext cx="2287539" cy="433826"/>
          </a:xfrm>
          <a:prstGeom prst="rect">
            <a:avLst/>
          </a:prstGeom>
        </p:spPr>
        <p:txBody>
          <a:bodyPr lIns="0" tIns="0" rIns="0" bIns="0" rtlCol="0" anchor="t">
            <a:spAutoFit/>
          </a:bodyPr>
          <a:lstStyle/>
          <a:p>
            <a:pPr algn="l">
              <a:lnSpc>
                <a:spcPts val="3293"/>
              </a:lnSpc>
            </a:pPr>
            <a:r>
              <a:rPr lang="en-US" sz="3049">
                <a:solidFill>
                  <a:srgbClr val="8D6F22"/>
                </a:solidFill>
                <a:latin typeface="The Seasons Bold"/>
              </a:rPr>
              <a:t>Conclusion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style.rotation</p:attrName>
                                        </p:attrNameLst>
                                      </p:cBhvr>
                                      <p:tavLst>
                                        <p:tav tm="0">
                                          <p:val>
                                            <p:fltVal val="90"/>
                                          </p:val>
                                        </p:tav>
                                        <p:tav tm="100000">
                                          <p:val>
                                            <p:fltVal val="0"/>
                                          </p:val>
                                        </p:tav>
                                      </p:tavLst>
                                    </p:anim>
                                    <p:animEffect transition="in" filter="fade">
                                      <p:cBhvr>
                                        <p:cTn id="1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47565" y="802782"/>
            <a:ext cx="9957125" cy="2125380"/>
          </a:xfrm>
          <a:prstGeom prst="rect">
            <a:avLst/>
          </a:prstGeom>
        </p:spPr>
        <p:txBody>
          <a:bodyPr lIns="0" tIns="0" rIns="0" bIns="0" rtlCol="0" anchor="t">
            <a:spAutoFit/>
          </a:bodyPr>
          <a:lstStyle/>
          <a:p>
            <a:pPr algn="l">
              <a:lnSpc>
                <a:spcPts val="16067"/>
              </a:lnSpc>
            </a:pPr>
            <a:r>
              <a:rPr lang="en-US" sz="14877">
                <a:solidFill>
                  <a:srgbClr val="8D6F22"/>
                </a:solidFill>
                <a:latin typeface="The Seasons Bold"/>
              </a:rPr>
              <a:t>Conclusion</a:t>
            </a:r>
          </a:p>
        </p:txBody>
      </p:sp>
      <p:grpSp>
        <p:nvGrpSpPr>
          <p:cNvPr id="3" name="Group 3"/>
          <p:cNvGrpSpPr/>
          <p:nvPr/>
        </p:nvGrpSpPr>
        <p:grpSpPr>
          <a:xfrm>
            <a:off x="-1666066" y="-489926"/>
            <a:ext cx="7427113" cy="13250192"/>
            <a:chOff x="0" y="0"/>
            <a:chExt cx="1956112" cy="3489762"/>
          </a:xfrm>
        </p:grpSpPr>
        <p:sp>
          <p:nvSpPr>
            <p:cNvPr id="4" name="Freeform 4"/>
            <p:cNvSpPr/>
            <p:nvPr/>
          </p:nvSpPr>
          <p:spPr>
            <a:xfrm>
              <a:off x="0" y="0"/>
              <a:ext cx="1956112" cy="3489763"/>
            </a:xfrm>
            <a:custGeom>
              <a:avLst/>
              <a:gdLst/>
              <a:ahLst/>
              <a:cxnLst/>
              <a:rect l="l" t="t" r="r" b="b"/>
              <a:pathLst>
                <a:path w="1956112" h="3489763">
                  <a:moveTo>
                    <a:pt x="0" y="0"/>
                  </a:moveTo>
                  <a:lnTo>
                    <a:pt x="1956112" y="0"/>
                  </a:lnTo>
                  <a:lnTo>
                    <a:pt x="1956112" y="3489763"/>
                  </a:lnTo>
                  <a:lnTo>
                    <a:pt x="0" y="3489763"/>
                  </a:lnTo>
                  <a:close/>
                </a:path>
              </a:pathLst>
            </a:custGeom>
            <a:solidFill>
              <a:srgbClr val="000000"/>
            </a:solidFill>
          </p:spPr>
        </p:sp>
        <p:sp>
          <p:nvSpPr>
            <p:cNvPr id="5" name="TextBox 5"/>
            <p:cNvSpPr txBox="1"/>
            <p:nvPr/>
          </p:nvSpPr>
          <p:spPr>
            <a:xfrm>
              <a:off x="0" y="-57150"/>
              <a:ext cx="1956112" cy="3546912"/>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a:solidFill>
                  <a:srgbClr val="FFFFFF"/>
                </a:solidFill>
                <a:latin typeface="The Seasons Bold"/>
              </a:rPr>
              <a:t>Mentorness</a:t>
            </a:r>
          </a:p>
        </p:txBody>
      </p:sp>
      <p:grpSp>
        <p:nvGrpSpPr>
          <p:cNvPr id="8" name="Group 8"/>
          <p:cNvGrpSpPr/>
          <p:nvPr/>
        </p:nvGrpSpPr>
        <p:grpSpPr>
          <a:xfrm>
            <a:off x="1028700" y="2000911"/>
            <a:ext cx="6335448" cy="7044736"/>
            <a:chOff x="0" y="0"/>
            <a:chExt cx="981527" cy="1091414"/>
          </a:xfrm>
        </p:grpSpPr>
        <p:sp>
          <p:nvSpPr>
            <p:cNvPr id="9" name="Freeform 9"/>
            <p:cNvSpPr/>
            <p:nvPr/>
          </p:nvSpPr>
          <p:spPr>
            <a:xfrm>
              <a:off x="0" y="0"/>
              <a:ext cx="981527" cy="1091414"/>
            </a:xfrm>
            <a:custGeom>
              <a:avLst/>
              <a:gdLst/>
              <a:ahLst/>
              <a:cxnLst/>
              <a:rect l="l" t="t" r="r" b="b"/>
              <a:pathLst>
                <a:path w="981527" h="1091414">
                  <a:moveTo>
                    <a:pt x="0" y="0"/>
                  </a:moveTo>
                  <a:lnTo>
                    <a:pt x="981527" y="0"/>
                  </a:lnTo>
                  <a:lnTo>
                    <a:pt x="981527" y="1091414"/>
                  </a:lnTo>
                  <a:lnTo>
                    <a:pt x="0" y="1091414"/>
                  </a:lnTo>
                  <a:close/>
                </a:path>
              </a:pathLst>
            </a:custGeom>
            <a:blipFill>
              <a:blip r:embed="rId4"/>
              <a:stretch>
                <a:fillRect l="-33448" r="-33448"/>
              </a:stretch>
            </a:blipFill>
          </p:spPr>
        </p:sp>
      </p:grpSp>
      <p:sp>
        <p:nvSpPr>
          <p:cNvPr id="10" name="TextBox 10"/>
          <p:cNvSpPr txBox="1"/>
          <p:nvPr/>
        </p:nvSpPr>
        <p:spPr>
          <a:xfrm>
            <a:off x="8286702" y="2645148"/>
            <a:ext cx="8678851" cy="6878289"/>
          </a:xfrm>
          <a:prstGeom prst="rect">
            <a:avLst/>
          </a:prstGeom>
        </p:spPr>
        <p:txBody>
          <a:bodyPr lIns="0" tIns="0" rIns="0" bIns="0" rtlCol="0" anchor="t">
            <a:spAutoFit/>
          </a:bodyPr>
          <a:lstStyle/>
          <a:p>
            <a:pPr algn="just">
              <a:lnSpc>
                <a:spcPts val="3439"/>
              </a:lnSpc>
            </a:pPr>
            <a:r>
              <a:rPr lang="en-US" sz="2456">
                <a:solidFill>
                  <a:srgbClr val="8D6F22"/>
                </a:solidFill>
                <a:latin typeface="Poppins Bold"/>
              </a:rPr>
              <a:t>Popular Meal Plans and Room Types: </a:t>
            </a:r>
            <a:r>
              <a:rPr lang="en-US" sz="2456">
                <a:solidFill>
                  <a:srgbClr val="000000"/>
                </a:solidFill>
                <a:latin typeface="Poppins Bold"/>
              </a:rPr>
              <a:t>Meal Plan 1 and Room Type 1 were the most preferred choices among guests.</a:t>
            </a:r>
          </a:p>
          <a:p>
            <a:pPr algn="just">
              <a:lnSpc>
                <a:spcPts val="3439"/>
              </a:lnSpc>
            </a:pPr>
            <a:endParaRPr lang="en-US" sz="2456">
              <a:solidFill>
                <a:srgbClr val="000000"/>
              </a:solidFill>
              <a:latin typeface="Poppins Bold"/>
            </a:endParaRPr>
          </a:p>
          <a:p>
            <a:pPr algn="just">
              <a:lnSpc>
                <a:spcPts val="3439"/>
              </a:lnSpc>
            </a:pPr>
            <a:r>
              <a:rPr lang="en-US" sz="2456">
                <a:solidFill>
                  <a:srgbClr val="8D6F22"/>
                </a:solidFill>
                <a:latin typeface="Poppins Bold"/>
              </a:rPr>
              <a:t>Family Reservations: </a:t>
            </a:r>
            <a:r>
              <a:rPr lang="en-US" sz="2456">
                <a:solidFill>
                  <a:srgbClr val="000000"/>
                </a:solidFill>
                <a:latin typeface="Poppins Bold"/>
              </a:rPr>
              <a:t>Families tend to book rooms at a slightly higher average price, with Room Type 4 being the most common choice.</a:t>
            </a:r>
          </a:p>
          <a:p>
            <a:pPr algn="just">
              <a:lnSpc>
                <a:spcPts val="3439"/>
              </a:lnSpc>
            </a:pPr>
            <a:endParaRPr lang="en-US" sz="2456">
              <a:solidFill>
                <a:srgbClr val="000000"/>
              </a:solidFill>
              <a:latin typeface="Poppins Bold"/>
            </a:endParaRPr>
          </a:p>
          <a:p>
            <a:pPr algn="just">
              <a:lnSpc>
                <a:spcPts val="3439"/>
              </a:lnSpc>
            </a:pPr>
            <a:r>
              <a:rPr lang="en-US" sz="2456">
                <a:solidFill>
                  <a:srgbClr val="8D6F22"/>
                </a:solidFill>
                <a:latin typeface="Poppins Bold"/>
              </a:rPr>
              <a:t>Lead Time Variability:</a:t>
            </a:r>
            <a:r>
              <a:rPr lang="en-US" sz="2456">
                <a:solidFill>
                  <a:srgbClr val="000000"/>
                </a:solidFill>
                <a:latin typeface="Poppins Bold"/>
              </a:rPr>
              <a:t> The lead time for reservations varied significantly, from last-minute bookings to those planned nearly a year in advance.</a:t>
            </a:r>
          </a:p>
          <a:p>
            <a:pPr algn="just">
              <a:lnSpc>
                <a:spcPts val="3439"/>
              </a:lnSpc>
            </a:pPr>
            <a:endParaRPr lang="en-US" sz="2456">
              <a:solidFill>
                <a:srgbClr val="000000"/>
              </a:solidFill>
              <a:latin typeface="Poppins Bold"/>
            </a:endParaRPr>
          </a:p>
          <a:p>
            <a:pPr algn="just">
              <a:lnSpc>
                <a:spcPts val="3439"/>
              </a:lnSpc>
            </a:pPr>
            <a:r>
              <a:rPr lang="en-US" sz="2456">
                <a:solidFill>
                  <a:srgbClr val="8D6F22"/>
                </a:solidFill>
                <a:latin typeface="Poppins Bold"/>
              </a:rPr>
              <a:t>Market Segment Analysis:</a:t>
            </a:r>
            <a:r>
              <a:rPr lang="en-US" sz="2456">
                <a:solidFill>
                  <a:srgbClr val="000000"/>
                </a:solidFill>
                <a:latin typeface="Poppins Bold"/>
              </a:rPr>
              <a:t> The Online market segment not only had the highest number of reservations but also generated the highest average room prices.</a:t>
            </a:r>
          </a:p>
        </p:txBody>
      </p:sp>
      <p:grpSp>
        <p:nvGrpSpPr>
          <p:cNvPr id="11" name="Group 11"/>
          <p:cNvGrpSpPr/>
          <p:nvPr/>
        </p:nvGrpSpPr>
        <p:grpSpPr>
          <a:xfrm rot="5400000">
            <a:off x="5698901" y="7574774"/>
            <a:ext cx="955582" cy="2941746"/>
            <a:chOff x="0" y="0"/>
            <a:chExt cx="251676" cy="774781"/>
          </a:xfrm>
        </p:grpSpPr>
        <p:sp>
          <p:nvSpPr>
            <p:cNvPr id="12" name="Freeform 12"/>
            <p:cNvSpPr/>
            <p:nvPr/>
          </p:nvSpPr>
          <p:spPr>
            <a:xfrm>
              <a:off x="0" y="0"/>
              <a:ext cx="251676" cy="774781"/>
            </a:xfrm>
            <a:custGeom>
              <a:avLst/>
              <a:gdLst/>
              <a:ahLst/>
              <a:cxnLst/>
              <a:rect l="l" t="t" r="r" b="b"/>
              <a:pathLst>
                <a:path w="251676" h="774781">
                  <a:moveTo>
                    <a:pt x="0" y="0"/>
                  </a:moveTo>
                  <a:lnTo>
                    <a:pt x="251676" y="0"/>
                  </a:lnTo>
                  <a:lnTo>
                    <a:pt x="251676" y="774781"/>
                  </a:lnTo>
                  <a:lnTo>
                    <a:pt x="0" y="774781"/>
                  </a:lnTo>
                  <a:close/>
                </a:path>
              </a:pathLst>
            </a:custGeom>
            <a:solidFill>
              <a:srgbClr val="8D6F22"/>
            </a:solidFill>
          </p:spPr>
        </p:sp>
        <p:sp>
          <p:nvSpPr>
            <p:cNvPr id="13" name="TextBox 13"/>
            <p:cNvSpPr txBox="1"/>
            <p:nvPr/>
          </p:nvSpPr>
          <p:spPr>
            <a:xfrm>
              <a:off x="0" y="-57150"/>
              <a:ext cx="251676" cy="831931"/>
            </a:xfrm>
            <a:prstGeom prst="rect">
              <a:avLst/>
            </a:prstGeom>
          </p:spPr>
          <p:txBody>
            <a:bodyPr lIns="50800" tIns="50800" rIns="50800" bIns="50800" rtlCol="0" anchor="ctr"/>
            <a:lstStyle/>
            <a:p>
              <a:pPr algn="ctr">
                <a:lnSpc>
                  <a:spcPts val="2799"/>
                </a:lnSpc>
              </a:pPr>
              <a:endParaRPr/>
            </a:p>
          </p:txBody>
        </p:sp>
      </p:gr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191" y="1807932"/>
            <a:ext cx="7336087" cy="2546985"/>
          </a:xfrm>
          <a:prstGeom prst="rect">
            <a:avLst/>
          </a:prstGeom>
        </p:spPr>
        <p:txBody>
          <a:bodyPr lIns="0" tIns="0" rIns="0" bIns="0" rtlCol="0" anchor="t">
            <a:spAutoFit/>
          </a:bodyPr>
          <a:lstStyle/>
          <a:p>
            <a:pPr algn="l">
              <a:lnSpc>
                <a:spcPts val="9720"/>
              </a:lnSpc>
            </a:pPr>
            <a:r>
              <a:rPr lang="en-US" sz="9000">
                <a:solidFill>
                  <a:srgbClr val="8D6F22"/>
                </a:solidFill>
                <a:latin typeface="The Seasons Bold"/>
              </a:rPr>
              <a:t>Contact</a:t>
            </a:r>
          </a:p>
          <a:p>
            <a:pPr algn="l">
              <a:lnSpc>
                <a:spcPts val="9720"/>
              </a:lnSpc>
            </a:pPr>
            <a:r>
              <a:rPr lang="en-US" sz="9000">
                <a:solidFill>
                  <a:srgbClr val="8D6F22"/>
                </a:solidFill>
                <a:latin typeface="The Seasons Bold"/>
              </a:rPr>
              <a:t>Information</a:t>
            </a:r>
          </a:p>
        </p:txBody>
      </p:sp>
      <p:grpSp>
        <p:nvGrpSpPr>
          <p:cNvPr id="3" name="Group 3"/>
          <p:cNvGrpSpPr/>
          <p:nvPr/>
        </p:nvGrpSpPr>
        <p:grpSpPr>
          <a:xfrm>
            <a:off x="11213378" y="4160947"/>
            <a:ext cx="7427113" cy="7947062"/>
            <a:chOff x="0" y="0"/>
            <a:chExt cx="1956112" cy="2093053"/>
          </a:xfrm>
        </p:grpSpPr>
        <p:sp>
          <p:nvSpPr>
            <p:cNvPr id="4" name="Freeform 4"/>
            <p:cNvSpPr/>
            <p:nvPr/>
          </p:nvSpPr>
          <p:spPr>
            <a:xfrm>
              <a:off x="0" y="0"/>
              <a:ext cx="1956112" cy="2093053"/>
            </a:xfrm>
            <a:custGeom>
              <a:avLst/>
              <a:gdLst/>
              <a:ahLst/>
              <a:cxnLst/>
              <a:rect l="l" t="t" r="r" b="b"/>
              <a:pathLst>
                <a:path w="1956112" h="2093053">
                  <a:moveTo>
                    <a:pt x="0" y="0"/>
                  </a:moveTo>
                  <a:lnTo>
                    <a:pt x="1956112" y="0"/>
                  </a:lnTo>
                  <a:lnTo>
                    <a:pt x="1956112" y="2093053"/>
                  </a:lnTo>
                  <a:lnTo>
                    <a:pt x="0" y="2093053"/>
                  </a:lnTo>
                  <a:close/>
                </a:path>
              </a:pathLst>
            </a:custGeom>
            <a:solidFill>
              <a:srgbClr val="000000"/>
            </a:solidFill>
          </p:spPr>
        </p:sp>
        <p:sp>
          <p:nvSpPr>
            <p:cNvPr id="5" name="TextBox 5"/>
            <p:cNvSpPr txBox="1"/>
            <p:nvPr/>
          </p:nvSpPr>
          <p:spPr>
            <a:xfrm>
              <a:off x="0" y="-57150"/>
              <a:ext cx="1956112" cy="215020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8402278" y="762635"/>
            <a:ext cx="9064389" cy="7385849"/>
            <a:chOff x="0" y="0"/>
            <a:chExt cx="853087" cy="695113"/>
          </a:xfrm>
        </p:grpSpPr>
        <p:sp>
          <p:nvSpPr>
            <p:cNvPr id="7" name="Freeform 7"/>
            <p:cNvSpPr/>
            <p:nvPr/>
          </p:nvSpPr>
          <p:spPr>
            <a:xfrm>
              <a:off x="0" y="0"/>
              <a:ext cx="853087" cy="695113"/>
            </a:xfrm>
            <a:custGeom>
              <a:avLst/>
              <a:gdLst/>
              <a:ahLst/>
              <a:cxnLst/>
              <a:rect l="l" t="t" r="r" b="b"/>
              <a:pathLst>
                <a:path w="853087" h="695113">
                  <a:moveTo>
                    <a:pt x="0" y="0"/>
                  </a:moveTo>
                  <a:lnTo>
                    <a:pt x="853087" y="0"/>
                  </a:lnTo>
                  <a:lnTo>
                    <a:pt x="853087" y="695113"/>
                  </a:lnTo>
                  <a:lnTo>
                    <a:pt x="0" y="695113"/>
                  </a:lnTo>
                  <a:close/>
                </a:path>
              </a:pathLst>
            </a:custGeom>
            <a:blipFill>
              <a:blip r:embed="rId2"/>
              <a:stretch>
                <a:fillRect l="-22428" r="-22428"/>
              </a:stretch>
            </a:blipFill>
          </p:spPr>
        </p:sp>
      </p:grpSp>
      <p:sp>
        <p:nvSpPr>
          <p:cNvPr id="8" name="Freeform 8"/>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a:solidFill>
                  <a:srgbClr val="000000"/>
                </a:solidFill>
                <a:latin typeface="The Seasons Bold"/>
              </a:rPr>
              <a:t>Mentorness</a:t>
            </a:r>
          </a:p>
        </p:txBody>
      </p:sp>
      <p:grpSp>
        <p:nvGrpSpPr>
          <p:cNvPr id="10" name="Group 10"/>
          <p:cNvGrpSpPr/>
          <p:nvPr/>
        </p:nvGrpSpPr>
        <p:grpSpPr>
          <a:xfrm>
            <a:off x="1179408" y="4491169"/>
            <a:ext cx="499546" cy="499546"/>
            <a:chOff x="0" y="0"/>
            <a:chExt cx="146315" cy="146315"/>
          </a:xfrm>
        </p:grpSpPr>
        <p:sp>
          <p:nvSpPr>
            <p:cNvPr id="11" name="Freeform 11"/>
            <p:cNvSpPr/>
            <p:nvPr/>
          </p:nvSpPr>
          <p:spPr>
            <a:xfrm>
              <a:off x="0" y="0"/>
              <a:ext cx="146315" cy="146315"/>
            </a:xfrm>
            <a:custGeom>
              <a:avLst/>
              <a:gdLst/>
              <a:ahLst/>
              <a:cxnLst/>
              <a:rect l="l" t="t" r="r" b="b"/>
              <a:pathLst>
                <a:path w="146315" h="146315">
                  <a:moveTo>
                    <a:pt x="0" y="0"/>
                  </a:moveTo>
                  <a:lnTo>
                    <a:pt x="146315" y="0"/>
                  </a:lnTo>
                  <a:lnTo>
                    <a:pt x="146315" y="146315"/>
                  </a:lnTo>
                  <a:lnTo>
                    <a:pt x="0" y="146315"/>
                  </a:lnTo>
                  <a:close/>
                </a:path>
              </a:pathLst>
            </a:custGeom>
            <a:solidFill>
              <a:srgbClr val="8D6F22"/>
            </a:solidFill>
          </p:spPr>
        </p:sp>
        <p:sp>
          <p:nvSpPr>
            <p:cNvPr id="12" name="TextBox 12"/>
            <p:cNvSpPr txBox="1"/>
            <p:nvPr/>
          </p:nvSpPr>
          <p:spPr>
            <a:xfrm>
              <a:off x="0" y="-38100"/>
              <a:ext cx="146315" cy="184415"/>
            </a:xfrm>
            <a:prstGeom prst="rect">
              <a:avLst/>
            </a:prstGeom>
          </p:spPr>
          <p:txBody>
            <a:bodyPr lIns="50800" tIns="50800" rIns="50800" bIns="50800" rtlCol="0" anchor="ctr"/>
            <a:lstStyle/>
            <a:p>
              <a:pPr algn="ctr">
                <a:lnSpc>
                  <a:spcPts val="2532"/>
                </a:lnSpc>
              </a:pPr>
              <a:endParaRPr/>
            </a:p>
          </p:txBody>
        </p:sp>
      </p:grpSp>
      <p:sp>
        <p:nvSpPr>
          <p:cNvPr id="13" name="TextBox 13"/>
          <p:cNvSpPr txBox="1"/>
          <p:nvPr/>
        </p:nvSpPr>
        <p:spPr>
          <a:xfrm>
            <a:off x="2049851" y="4824095"/>
            <a:ext cx="4533702" cy="319405"/>
          </a:xfrm>
          <a:prstGeom prst="rect">
            <a:avLst/>
          </a:prstGeom>
        </p:spPr>
        <p:txBody>
          <a:bodyPr lIns="0" tIns="0" rIns="0" bIns="0" rtlCol="0" anchor="t">
            <a:spAutoFit/>
          </a:bodyPr>
          <a:lstStyle/>
          <a:p>
            <a:pPr algn="just">
              <a:lnSpc>
                <a:spcPts val="2360"/>
              </a:lnSpc>
            </a:pPr>
            <a:r>
              <a:rPr lang="en-US" sz="2000">
                <a:solidFill>
                  <a:srgbClr val="000000"/>
                </a:solidFill>
                <a:latin typeface="Poppins"/>
              </a:rPr>
              <a:t>ushashripati41997@gmail.com</a:t>
            </a:r>
          </a:p>
        </p:txBody>
      </p:sp>
      <p:sp>
        <p:nvSpPr>
          <p:cNvPr id="14" name="TextBox 14"/>
          <p:cNvSpPr txBox="1"/>
          <p:nvPr/>
        </p:nvSpPr>
        <p:spPr>
          <a:xfrm>
            <a:off x="2049851" y="4407567"/>
            <a:ext cx="1945339" cy="333375"/>
          </a:xfrm>
          <a:prstGeom prst="rect">
            <a:avLst/>
          </a:prstGeom>
        </p:spPr>
        <p:txBody>
          <a:bodyPr lIns="0" tIns="0" rIns="0" bIns="0" rtlCol="0" anchor="t">
            <a:spAutoFit/>
          </a:bodyPr>
          <a:lstStyle/>
          <a:p>
            <a:pPr algn="just">
              <a:lnSpc>
                <a:spcPts val="2400"/>
              </a:lnSpc>
            </a:pPr>
            <a:r>
              <a:rPr lang="en-US" sz="2000">
                <a:solidFill>
                  <a:srgbClr val="000000"/>
                </a:solidFill>
                <a:latin typeface="Poppins Bold"/>
              </a:rPr>
              <a:t>Email</a:t>
            </a:r>
          </a:p>
        </p:txBody>
      </p:sp>
      <p:sp>
        <p:nvSpPr>
          <p:cNvPr id="15" name="Freeform 15"/>
          <p:cNvSpPr/>
          <p:nvPr/>
        </p:nvSpPr>
        <p:spPr>
          <a:xfrm>
            <a:off x="1312389" y="4649722"/>
            <a:ext cx="255607" cy="182440"/>
          </a:xfrm>
          <a:custGeom>
            <a:avLst/>
            <a:gdLst/>
            <a:ahLst/>
            <a:cxnLst/>
            <a:rect l="l" t="t" r="r" b="b"/>
            <a:pathLst>
              <a:path w="255607" h="182440">
                <a:moveTo>
                  <a:pt x="0" y="0"/>
                </a:moveTo>
                <a:lnTo>
                  <a:pt x="255607" y="0"/>
                </a:lnTo>
                <a:lnTo>
                  <a:pt x="255607" y="182440"/>
                </a:lnTo>
                <a:lnTo>
                  <a:pt x="0" y="1824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16"/>
          <p:cNvGrpSpPr/>
          <p:nvPr/>
        </p:nvGrpSpPr>
        <p:grpSpPr>
          <a:xfrm>
            <a:off x="1179408" y="6442874"/>
            <a:ext cx="499546" cy="499546"/>
            <a:chOff x="0" y="0"/>
            <a:chExt cx="146315" cy="146315"/>
          </a:xfrm>
        </p:grpSpPr>
        <p:sp>
          <p:nvSpPr>
            <p:cNvPr id="17" name="Freeform 17"/>
            <p:cNvSpPr/>
            <p:nvPr/>
          </p:nvSpPr>
          <p:spPr>
            <a:xfrm>
              <a:off x="0" y="0"/>
              <a:ext cx="146315" cy="146315"/>
            </a:xfrm>
            <a:custGeom>
              <a:avLst/>
              <a:gdLst/>
              <a:ahLst/>
              <a:cxnLst/>
              <a:rect l="l" t="t" r="r" b="b"/>
              <a:pathLst>
                <a:path w="146315" h="146315">
                  <a:moveTo>
                    <a:pt x="0" y="0"/>
                  </a:moveTo>
                  <a:lnTo>
                    <a:pt x="146315" y="0"/>
                  </a:lnTo>
                  <a:lnTo>
                    <a:pt x="146315" y="146315"/>
                  </a:lnTo>
                  <a:lnTo>
                    <a:pt x="0" y="146315"/>
                  </a:lnTo>
                  <a:close/>
                </a:path>
              </a:pathLst>
            </a:custGeom>
            <a:solidFill>
              <a:srgbClr val="8D6F22"/>
            </a:solidFill>
          </p:spPr>
        </p:sp>
        <p:sp>
          <p:nvSpPr>
            <p:cNvPr id="18" name="TextBox 18"/>
            <p:cNvSpPr txBox="1"/>
            <p:nvPr/>
          </p:nvSpPr>
          <p:spPr>
            <a:xfrm>
              <a:off x="0" y="-38100"/>
              <a:ext cx="146315" cy="184415"/>
            </a:xfrm>
            <a:prstGeom prst="rect">
              <a:avLst/>
            </a:prstGeom>
          </p:spPr>
          <p:txBody>
            <a:bodyPr lIns="50800" tIns="50800" rIns="50800" bIns="50800" rtlCol="0" anchor="ctr"/>
            <a:lstStyle/>
            <a:p>
              <a:pPr algn="ctr">
                <a:lnSpc>
                  <a:spcPts val="2532"/>
                </a:lnSpc>
              </a:pPr>
              <a:endParaRPr/>
            </a:p>
          </p:txBody>
        </p:sp>
      </p:grpSp>
      <p:sp>
        <p:nvSpPr>
          <p:cNvPr id="19" name="TextBox 19"/>
          <p:cNvSpPr txBox="1"/>
          <p:nvPr/>
        </p:nvSpPr>
        <p:spPr>
          <a:xfrm>
            <a:off x="2049851" y="5424837"/>
            <a:ext cx="1945339" cy="333375"/>
          </a:xfrm>
          <a:prstGeom prst="rect">
            <a:avLst/>
          </a:prstGeom>
        </p:spPr>
        <p:txBody>
          <a:bodyPr lIns="0" tIns="0" rIns="0" bIns="0" rtlCol="0" anchor="t">
            <a:spAutoFit/>
          </a:bodyPr>
          <a:lstStyle/>
          <a:p>
            <a:pPr algn="l">
              <a:lnSpc>
                <a:spcPts val="2400"/>
              </a:lnSpc>
            </a:pPr>
            <a:r>
              <a:rPr lang="en-US" sz="2000">
                <a:solidFill>
                  <a:srgbClr val="000000"/>
                </a:solidFill>
                <a:latin typeface="Poppins Bold"/>
              </a:rPr>
              <a:t>Website</a:t>
            </a:r>
          </a:p>
        </p:txBody>
      </p:sp>
      <p:sp>
        <p:nvSpPr>
          <p:cNvPr id="20" name="TextBox 20"/>
          <p:cNvSpPr txBox="1"/>
          <p:nvPr/>
        </p:nvSpPr>
        <p:spPr>
          <a:xfrm>
            <a:off x="2044011" y="5819579"/>
            <a:ext cx="5762758" cy="319405"/>
          </a:xfrm>
          <a:prstGeom prst="rect">
            <a:avLst/>
          </a:prstGeom>
        </p:spPr>
        <p:txBody>
          <a:bodyPr lIns="0" tIns="0" rIns="0" bIns="0" rtlCol="0" anchor="t">
            <a:spAutoFit/>
          </a:bodyPr>
          <a:lstStyle/>
          <a:p>
            <a:pPr algn="l">
              <a:lnSpc>
                <a:spcPts val="2360"/>
              </a:lnSpc>
            </a:pPr>
            <a:r>
              <a:rPr lang="en-US" sz="2000">
                <a:solidFill>
                  <a:srgbClr val="000000"/>
                </a:solidFill>
                <a:latin typeface="Poppins"/>
              </a:rPr>
              <a:t>https://sites.google.com/view/ushashree</a:t>
            </a:r>
          </a:p>
        </p:txBody>
      </p:sp>
      <p:sp>
        <p:nvSpPr>
          <p:cNvPr id="21" name="TextBox 21"/>
          <p:cNvSpPr txBox="1"/>
          <p:nvPr/>
        </p:nvSpPr>
        <p:spPr>
          <a:xfrm>
            <a:off x="2044011" y="6414299"/>
            <a:ext cx="1945339" cy="333375"/>
          </a:xfrm>
          <a:prstGeom prst="rect">
            <a:avLst/>
          </a:prstGeom>
        </p:spPr>
        <p:txBody>
          <a:bodyPr lIns="0" tIns="0" rIns="0" bIns="0" rtlCol="0" anchor="t">
            <a:spAutoFit/>
          </a:bodyPr>
          <a:lstStyle/>
          <a:p>
            <a:pPr algn="just">
              <a:lnSpc>
                <a:spcPts val="2400"/>
              </a:lnSpc>
            </a:pPr>
            <a:r>
              <a:rPr lang="en-US" sz="2000">
                <a:solidFill>
                  <a:srgbClr val="000000"/>
                </a:solidFill>
                <a:latin typeface="Poppins Bold"/>
              </a:rPr>
              <a:t>Social Media</a:t>
            </a:r>
          </a:p>
        </p:txBody>
      </p:sp>
      <p:sp>
        <p:nvSpPr>
          <p:cNvPr id="22" name="TextBox 22"/>
          <p:cNvSpPr txBox="1"/>
          <p:nvPr/>
        </p:nvSpPr>
        <p:spPr>
          <a:xfrm>
            <a:off x="2049851" y="6804824"/>
            <a:ext cx="7094149" cy="319405"/>
          </a:xfrm>
          <a:prstGeom prst="rect">
            <a:avLst/>
          </a:prstGeom>
        </p:spPr>
        <p:txBody>
          <a:bodyPr lIns="0" tIns="0" rIns="0" bIns="0" rtlCol="0" anchor="t">
            <a:spAutoFit/>
          </a:bodyPr>
          <a:lstStyle/>
          <a:p>
            <a:pPr algn="just">
              <a:lnSpc>
                <a:spcPts val="2360"/>
              </a:lnSpc>
            </a:pPr>
            <a:r>
              <a:rPr lang="en-US" sz="2000">
                <a:solidFill>
                  <a:srgbClr val="000000"/>
                </a:solidFill>
                <a:latin typeface="Poppins"/>
              </a:rPr>
              <a:t>https://www.linkedin.com/in/ushashreeshripati/</a:t>
            </a:r>
          </a:p>
        </p:txBody>
      </p:sp>
      <p:sp>
        <p:nvSpPr>
          <p:cNvPr id="23" name="TextBox 23"/>
          <p:cNvSpPr txBox="1"/>
          <p:nvPr/>
        </p:nvSpPr>
        <p:spPr>
          <a:xfrm>
            <a:off x="2049851" y="7409979"/>
            <a:ext cx="2446430" cy="333375"/>
          </a:xfrm>
          <a:prstGeom prst="rect">
            <a:avLst/>
          </a:prstGeom>
        </p:spPr>
        <p:txBody>
          <a:bodyPr lIns="0" tIns="0" rIns="0" bIns="0" rtlCol="0" anchor="t">
            <a:spAutoFit/>
          </a:bodyPr>
          <a:lstStyle/>
          <a:p>
            <a:pPr algn="l">
              <a:lnSpc>
                <a:spcPts val="2400"/>
              </a:lnSpc>
            </a:pPr>
            <a:r>
              <a:rPr lang="en-US" sz="2000">
                <a:solidFill>
                  <a:srgbClr val="000000"/>
                </a:solidFill>
                <a:latin typeface="Poppins Bold"/>
              </a:rPr>
              <a:t>Phone Number</a:t>
            </a:r>
          </a:p>
        </p:txBody>
      </p:sp>
      <p:sp>
        <p:nvSpPr>
          <p:cNvPr id="24" name="TextBox 24"/>
          <p:cNvSpPr txBox="1"/>
          <p:nvPr/>
        </p:nvSpPr>
        <p:spPr>
          <a:xfrm>
            <a:off x="2044011" y="7829079"/>
            <a:ext cx="2446430" cy="319405"/>
          </a:xfrm>
          <a:prstGeom prst="rect">
            <a:avLst/>
          </a:prstGeom>
        </p:spPr>
        <p:txBody>
          <a:bodyPr lIns="0" tIns="0" rIns="0" bIns="0" rtlCol="0" anchor="t">
            <a:spAutoFit/>
          </a:bodyPr>
          <a:lstStyle/>
          <a:p>
            <a:pPr algn="l">
              <a:lnSpc>
                <a:spcPts val="2360"/>
              </a:lnSpc>
            </a:pPr>
            <a:r>
              <a:rPr lang="en-US" sz="2000">
                <a:solidFill>
                  <a:srgbClr val="000000"/>
                </a:solidFill>
                <a:latin typeface="Poppins"/>
              </a:rPr>
              <a:t>8329317365</a:t>
            </a:r>
          </a:p>
        </p:txBody>
      </p:sp>
      <p:grpSp>
        <p:nvGrpSpPr>
          <p:cNvPr id="25" name="Group 25"/>
          <p:cNvGrpSpPr/>
          <p:nvPr/>
        </p:nvGrpSpPr>
        <p:grpSpPr>
          <a:xfrm>
            <a:off x="1190419" y="5489260"/>
            <a:ext cx="499546" cy="499546"/>
            <a:chOff x="0" y="0"/>
            <a:chExt cx="146315" cy="146315"/>
          </a:xfrm>
        </p:grpSpPr>
        <p:sp>
          <p:nvSpPr>
            <p:cNvPr id="26" name="Freeform 26"/>
            <p:cNvSpPr/>
            <p:nvPr/>
          </p:nvSpPr>
          <p:spPr>
            <a:xfrm>
              <a:off x="0" y="0"/>
              <a:ext cx="146315" cy="146315"/>
            </a:xfrm>
            <a:custGeom>
              <a:avLst/>
              <a:gdLst/>
              <a:ahLst/>
              <a:cxnLst/>
              <a:rect l="l" t="t" r="r" b="b"/>
              <a:pathLst>
                <a:path w="146315" h="146315">
                  <a:moveTo>
                    <a:pt x="0" y="0"/>
                  </a:moveTo>
                  <a:lnTo>
                    <a:pt x="146315" y="0"/>
                  </a:lnTo>
                  <a:lnTo>
                    <a:pt x="146315" y="146315"/>
                  </a:lnTo>
                  <a:lnTo>
                    <a:pt x="0" y="146315"/>
                  </a:lnTo>
                  <a:close/>
                </a:path>
              </a:pathLst>
            </a:custGeom>
            <a:solidFill>
              <a:srgbClr val="8D6F22"/>
            </a:solidFill>
          </p:spPr>
        </p:sp>
        <p:sp>
          <p:nvSpPr>
            <p:cNvPr id="27" name="TextBox 27"/>
            <p:cNvSpPr txBox="1"/>
            <p:nvPr/>
          </p:nvSpPr>
          <p:spPr>
            <a:xfrm>
              <a:off x="0" y="-38100"/>
              <a:ext cx="146315" cy="184415"/>
            </a:xfrm>
            <a:prstGeom prst="rect">
              <a:avLst/>
            </a:prstGeom>
          </p:spPr>
          <p:txBody>
            <a:bodyPr lIns="50800" tIns="50800" rIns="50800" bIns="50800" rtlCol="0" anchor="ctr"/>
            <a:lstStyle/>
            <a:p>
              <a:pPr algn="ctr">
                <a:lnSpc>
                  <a:spcPts val="2532"/>
                </a:lnSpc>
              </a:pPr>
              <a:endParaRPr/>
            </a:p>
          </p:txBody>
        </p:sp>
      </p:grpSp>
      <p:grpSp>
        <p:nvGrpSpPr>
          <p:cNvPr id="28" name="Group 28"/>
          <p:cNvGrpSpPr/>
          <p:nvPr/>
        </p:nvGrpSpPr>
        <p:grpSpPr>
          <a:xfrm>
            <a:off x="1166880" y="7552021"/>
            <a:ext cx="499546" cy="499546"/>
            <a:chOff x="0" y="0"/>
            <a:chExt cx="146315" cy="146315"/>
          </a:xfrm>
        </p:grpSpPr>
        <p:sp>
          <p:nvSpPr>
            <p:cNvPr id="29" name="Freeform 29"/>
            <p:cNvSpPr/>
            <p:nvPr/>
          </p:nvSpPr>
          <p:spPr>
            <a:xfrm>
              <a:off x="0" y="0"/>
              <a:ext cx="146315" cy="146315"/>
            </a:xfrm>
            <a:custGeom>
              <a:avLst/>
              <a:gdLst/>
              <a:ahLst/>
              <a:cxnLst/>
              <a:rect l="l" t="t" r="r" b="b"/>
              <a:pathLst>
                <a:path w="146315" h="146315">
                  <a:moveTo>
                    <a:pt x="0" y="0"/>
                  </a:moveTo>
                  <a:lnTo>
                    <a:pt x="146315" y="0"/>
                  </a:lnTo>
                  <a:lnTo>
                    <a:pt x="146315" y="146315"/>
                  </a:lnTo>
                  <a:lnTo>
                    <a:pt x="0" y="146315"/>
                  </a:lnTo>
                  <a:close/>
                </a:path>
              </a:pathLst>
            </a:custGeom>
            <a:solidFill>
              <a:srgbClr val="8D6F22"/>
            </a:solidFill>
          </p:spPr>
        </p:sp>
        <p:sp>
          <p:nvSpPr>
            <p:cNvPr id="30" name="TextBox 30"/>
            <p:cNvSpPr txBox="1"/>
            <p:nvPr/>
          </p:nvSpPr>
          <p:spPr>
            <a:xfrm>
              <a:off x="0" y="-38100"/>
              <a:ext cx="146315" cy="184415"/>
            </a:xfrm>
            <a:prstGeom prst="rect">
              <a:avLst/>
            </a:prstGeom>
          </p:spPr>
          <p:txBody>
            <a:bodyPr lIns="50800" tIns="50800" rIns="50800" bIns="50800" rtlCol="0" anchor="ctr"/>
            <a:lstStyle/>
            <a:p>
              <a:pPr algn="ctr">
                <a:lnSpc>
                  <a:spcPts val="2532"/>
                </a:lnSpc>
              </a:pPr>
              <a:endParaRPr/>
            </a:p>
          </p:txBody>
        </p:sp>
      </p:grpSp>
      <p:sp>
        <p:nvSpPr>
          <p:cNvPr id="31" name="Freeform 31"/>
          <p:cNvSpPr/>
          <p:nvPr/>
        </p:nvSpPr>
        <p:spPr>
          <a:xfrm>
            <a:off x="1270903" y="6484106"/>
            <a:ext cx="291499" cy="291499"/>
          </a:xfrm>
          <a:custGeom>
            <a:avLst/>
            <a:gdLst/>
            <a:ahLst/>
            <a:cxnLst/>
            <a:rect l="l" t="t" r="r" b="b"/>
            <a:pathLst>
              <a:path w="291499" h="291499">
                <a:moveTo>
                  <a:pt x="0" y="0"/>
                </a:moveTo>
                <a:lnTo>
                  <a:pt x="291500" y="0"/>
                </a:lnTo>
                <a:lnTo>
                  <a:pt x="291500" y="291500"/>
                </a:lnTo>
                <a:lnTo>
                  <a:pt x="0" y="2915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32"/>
          <p:cNvSpPr/>
          <p:nvPr/>
        </p:nvSpPr>
        <p:spPr>
          <a:xfrm>
            <a:off x="1295959" y="5605812"/>
            <a:ext cx="266443" cy="266443"/>
          </a:xfrm>
          <a:custGeom>
            <a:avLst/>
            <a:gdLst/>
            <a:ahLst/>
            <a:cxnLst/>
            <a:rect l="l" t="t" r="r" b="b"/>
            <a:pathLst>
              <a:path w="266443" h="266443">
                <a:moveTo>
                  <a:pt x="0" y="0"/>
                </a:moveTo>
                <a:lnTo>
                  <a:pt x="266444" y="0"/>
                </a:lnTo>
                <a:lnTo>
                  <a:pt x="266444" y="266443"/>
                </a:lnTo>
                <a:lnTo>
                  <a:pt x="0" y="2664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3" name="Freeform 33"/>
          <p:cNvSpPr/>
          <p:nvPr/>
        </p:nvSpPr>
        <p:spPr>
          <a:xfrm>
            <a:off x="1263081" y="7649079"/>
            <a:ext cx="299322" cy="305430"/>
          </a:xfrm>
          <a:custGeom>
            <a:avLst/>
            <a:gdLst/>
            <a:ahLst/>
            <a:cxnLst/>
            <a:rect l="l" t="t" r="r" b="b"/>
            <a:pathLst>
              <a:path w="299322" h="305430">
                <a:moveTo>
                  <a:pt x="0" y="0"/>
                </a:moveTo>
                <a:lnTo>
                  <a:pt x="299322" y="0"/>
                </a:lnTo>
                <a:lnTo>
                  <a:pt x="299322" y="305430"/>
                </a:lnTo>
                <a:lnTo>
                  <a:pt x="0" y="3054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34" name="Group 34"/>
          <p:cNvGrpSpPr/>
          <p:nvPr/>
        </p:nvGrpSpPr>
        <p:grpSpPr>
          <a:xfrm rot="5400000">
            <a:off x="10348808" y="-708238"/>
            <a:ext cx="532129" cy="2941746"/>
            <a:chOff x="0" y="0"/>
            <a:chExt cx="140149" cy="774781"/>
          </a:xfrm>
        </p:grpSpPr>
        <p:sp>
          <p:nvSpPr>
            <p:cNvPr id="35" name="Freeform 35"/>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36" name="TextBox 36"/>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2879" y="-1664522"/>
            <a:ext cx="6273978" cy="12341525"/>
            <a:chOff x="0" y="0"/>
            <a:chExt cx="1652406" cy="3250443"/>
          </a:xfrm>
        </p:grpSpPr>
        <p:sp>
          <p:nvSpPr>
            <p:cNvPr id="3" name="Freeform 3"/>
            <p:cNvSpPr/>
            <p:nvPr/>
          </p:nvSpPr>
          <p:spPr>
            <a:xfrm>
              <a:off x="0" y="0"/>
              <a:ext cx="1652406" cy="3250443"/>
            </a:xfrm>
            <a:custGeom>
              <a:avLst/>
              <a:gdLst/>
              <a:ahLst/>
              <a:cxnLst/>
              <a:rect l="l" t="t" r="r" b="b"/>
              <a:pathLst>
                <a:path w="1652406" h="3250443">
                  <a:moveTo>
                    <a:pt x="0" y="0"/>
                  </a:moveTo>
                  <a:lnTo>
                    <a:pt x="1652406" y="0"/>
                  </a:lnTo>
                  <a:lnTo>
                    <a:pt x="1652406" y="3250443"/>
                  </a:lnTo>
                  <a:lnTo>
                    <a:pt x="0" y="3250443"/>
                  </a:lnTo>
                  <a:close/>
                </a:path>
              </a:pathLst>
            </a:custGeom>
            <a:solidFill>
              <a:srgbClr val="000000"/>
            </a:solidFill>
          </p:spPr>
        </p:sp>
        <p:sp>
          <p:nvSpPr>
            <p:cNvPr id="4" name="TextBox 4"/>
            <p:cNvSpPr txBox="1"/>
            <p:nvPr/>
          </p:nvSpPr>
          <p:spPr>
            <a:xfrm>
              <a:off x="0" y="-57150"/>
              <a:ext cx="1652406" cy="330759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255034" y="-1106349"/>
            <a:ext cx="532129" cy="13065903"/>
            <a:chOff x="0" y="0"/>
            <a:chExt cx="140149" cy="3441226"/>
          </a:xfrm>
        </p:grpSpPr>
        <p:sp>
          <p:nvSpPr>
            <p:cNvPr id="6" name="Freeform 6"/>
            <p:cNvSpPr/>
            <p:nvPr/>
          </p:nvSpPr>
          <p:spPr>
            <a:xfrm>
              <a:off x="0" y="0"/>
              <a:ext cx="140149" cy="3441226"/>
            </a:xfrm>
            <a:custGeom>
              <a:avLst/>
              <a:gdLst/>
              <a:ahLst/>
              <a:cxnLst/>
              <a:rect l="l" t="t" r="r" b="b"/>
              <a:pathLst>
                <a:path w="140149" h="3441226">
                  <a:moveTo>
                    <a:pt x="0" y="0"/>
                  </a:moveTo>
                  <a:lnTo>
                    <a:pt x="140149" y="0"/>
                  </a:lnTo>
                  <a:lnTo>
                    <a:pt x="140149" y="3441226"/>
                  </a:lnTo>
                  <a:lnTo>
                    <a:pt x="0" y="3441226"/>
                  </a:lnTo>
                  <a:close/>
                </a:path>
              </a:pathLst>
            </a:custGeom>
            <a:solidFill>
              <a:srgbClr val="8D6F22"/>
            </a:solidFill>
          </p:spPr>
        </p:sp>
        <p:sp>
          <p:nvSpPr>
            <p:cNvPr id="7" name="TextBox 7"/>
            <p:cNvSpPr txBox="1"/>
            <p:nvPr/>
          </p:nvSpPr>
          <p:spPr>
            <a:xfrm>
              <a:off x="0" y="-57150"/>
              <a:ext cx="140149" cy="3498376"/>
            </a:xfrm>
            <a:prstGeom prst="rect">
              <a:avLst/>
            </a:prstGeom>
          </p:spPr>
          <p:txBody>
            <a:bodyPr lIns="50800" tIns="50800" rIns="50800" bIns="50800" rtlCol="0" anchor="ctr"/>
            <a:lstStyle/>
            <a:p>
              <a:pPr algn="ctr">
                <a:lnSpc>
                  <a:spcPts val="2799"/>
                </a:lnSpc>
              </a:pPr>
              <a:endParaRPr/>
            </a:p>
          </p:txBody>
        </p:sp>
      </p:grpSp>
      <p:grpSp>
        <p:nvGrpSpPr>
          <p:cNvPr id="8" name="Group 8"/>
          <p:cNvGrpSpPr>
            <a:grpSpLocks noChangeAspect="1"/>
          </p:cNvGrpSpPr>
          <p:nvPr/>
        </p:nvGrpSpPr>
        <p:grpSpPr>
          <a:xfrm>
            <a:off x="1028700" y="2243232"/>
            <a:ext cx="7963230" cy="6747510"/>
            <a:chOff x="0" y="0"/>
            <a:chExt cx="19050000" cy="16141700"/>
          </a:xfrm>
        </p:grpSpPr>
        <p:sp>
          <p:nvSpPr>
            <p:cNvPr id="9" name="Freeform 9"/>
            <p:cNvSpPr/>
            <p:nvPr/>
          </p:nvSpPr>
          <p:spPr>
            <a:xfrm>
              <a:off x="367919" y="327025"/>
              <a:ext cx="18314288" cy="10660888"/>
            </a:xfrm>
            <a:custGeom>
              <a:avLst/>
              <a:gdLst/>
              <a:ahLst/>
              <a:cxnLst/>
              <a:rect l="l" t="t" r="r" b="b"/>
              <a:pathLst>
                <a:path w="18314288" h="10660888">
                  <a:moveTo>
                    <a:pt x="18314162" y="10660888"/>
                  </a:moveTo>
                  <a:lnTo>
                    <a:pt x="0" y="10660888"/>
                  </a:lnTo>
                  <a:lnTo>
                    <a:pt x="0" y="0"/>
                  </a:lnTo>
                  <a:lnTo>
                    <a:pt x="18314288" y="0"/>
                  </a:lnTo>
                  <a:lnTo>
                    <a:pt x="18314288" y="10660888"/>
                  </a:lnTo>
                  <a:close/>
                </a:path>
              </a:pathLst>
            </a:custGeom>
            <a:blipFill>
              <a:blip r:embed="rId2"/>
              <a:stretch>
                <a:fillRect t="-7227" b="-7227"/>
              </a:stretch>
            </a:blipFill>
          </p:spPr>
        </p:sp>
        <p:sp>
          <p:nvSpPr>
            <p:cNvPr id="10" name="Freeform 10"/>
            <p:cNvSpPr/>
            <p:nvPr/>
          </p:nvSpPr>
          <p:spPr>
            <a:xfrm>
              <a:off x="0" y="0"/>
              <a:ext cx="19050000" cy="16141700"/>
            </a:xfrm>
            <a:custGeom>
              <a:avLst/>
              <a:gdLst/>
              <a:ahLst/>
              <a:cxnLst/>
              <a:rect l="l" t="t" r="r" b="b"/>
              <a:pathLst>
                <a:path w="19050000" h="16141700">
                  <a:moveTo>
                    <a:pt x="19050000" y="16141700"/>
                  </a:moveTo>
                  <a:lnTo>
                    <a:pt x="0" y="16141700"/>
                  </a:lnTo>
                  <a:lnTo>
                    <a:pt x="0" y="0"/>
                  </a:lnTo>
                  <a:lnTo>
                    <a:pt x="19050000" y="0"/>
                  </a:lnTo>
                  <a:lnTo>
                    <a:pt x="19050000" y="16141700"/>
                  </a:lnTo>
                  <a:close/>
                </a:path>
              </a:pathLst>
            </a:custGeom>
            <a:blipFill>
              <a:blip r:embed="rId3"/>
              <a:stretch>
                <a:fillRect t="-9" b="-9"/>
              </a:stretch>
            </a:blipFill>
          </p:spPr>
        </p:sp>
      </p:grpSp>
      <p:sp>
        <p:nvSpPr>
          <p:cNvPr id="11" name="TextBox 11"/>
          <p:cNvSpPr txBox="1"/>
          <p:nvPr/>
        </p:nvSpPr>
        <p:spPr>
          <a:xfrm>
            <a:off x="10053157" y="2415540"/>
            <a:ext cx="7336087" cy="4832573"/>
          </a:xfrm>
          <a:prstGeom prst="rect">
            <a:avLst/>
          </a:prstGeom>
        </p:spPr>
        <p:txBody>
          <a:bodyPr lIns="0" tIns="0" rIns="0" bIns="0" rtlCol="0" anchor="t">
            <a:spAutoFit/>
          </a:bodyPr>
          <a:lstStyle/>
          <a:p>
            <a:pPr algn="ctr">
              <a:lnSpc>
                <a:spcPts val="18465"/>
              </a:lnSpc>
            </a:pPr>
            <a:r>
              <a:rPr lang="en-US" sz="17097">
                <a:solidFill>
                  <a:srgbClr val="8D6F22"/>
                </a:solidFill>
                <a:latin typeface="The Seasons Bold"/>
              </a:rPr>
              <a:t>Thank You </a:t>
            </a:r>
          </a:p>
        </p:txBody>
      </p:sp>
      <p:sp>
        <p:nvSpPr>
          <p:cNvPr id="12" name="Freeform 12"/>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a:solidFill>
                  <a:srgbClr val="FFFFFF"/>
                </a:solidFill>
                <a:latin typeface="The Seasons Bold"/>
              </a:rPr>
              <a:t>Mentorness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15405" y="5602674"/>
            <a:ext cx="19723177" cy="8595427"/>
            <a:chOff x="0" y="0"/>
            <a:chExt cx="5194582" cy="2263816"/>
          </a:xfrm>
        </p:grpSpPr>
        <p:sp>
          <p:nvSpPr>
            <p:cNvPr id="3" name="Freeform 3"/>
            <p:cNvSpPr/>
            <p:nvPr/>
          </p:nvSpPr>
          <p:spPr>
            <a:xfrm>
              <a:off x="0" y="0"/>
              <a:ext cx="5194582" cy="2263816"/>
            </a:xfrm>
            <a:custGeom>
              <a:avLst/>
              <a:gdLst/>
              <a:ahLst/>
              <a:cxnLst/>
              <a:rect l="l" t="t" r="r" b="b"/>
              <a:pathLst>
                <a:path w="5194582" h="2263816">
                  <a:moveTo>
                    <a:pt x="0" y="0"/>
                  </a:moveTo>
                  <a:lnTo>
                    <a:pt x="5194582" y="0"/>
                  </a:lnTo>
                  <a:lnTo>
                    <a:pt x="5194582" y="2263816"/>
                  </a:lnTo>
                  <a:lnTo>
                    <a:pt x="0" y="2263816"/>
                  </a:lnTo>
                  <a:close/>
                </a:path>
              </a:pathLst>
            </a:custGeom>
            <a:solidFill>
              <a:srgbClr val="000000"/>
            </a:solidFill>
          </p:spPr>
        </p:sp>
        <p:sp>
          <p:nvSpPr>
            <p:cNvPr id="4" name="TextBox 4"/>
            <p:cNvSpPr txBox="1"/>
            <p:nvPr/>
          </p:nvSpPr>
          <p:spPr>
            <a:xfrm>
              <a:off x="0" y="-57150"/>
              <a:ext cx="5194582" cy="2320966"/>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2529593" y="5110124"/>
            <a:ext cx="13228815" cy="4339452"/>
            <a:chOff x="0" y="0"/>
            <a:chExt cx="2049490" cy="672295"/>
          </a:xfrm>
        </p:grpSpPr>
        <p:sp>
          <p:nvSpPr>
            <p:cNvPr id="6" name="Freeform 6"/>
            <p:cNvSpPr/>
            <p:nvPr/>
          </p:nvSpPr>
          <p:spPr>
            <a:xfrm>
              <a:off x="0" y="0"/>
              <a:ext cx="2049490" cy="672295"/>
            </a:xfrm>
            <a:custGeom>
              <a:avLst/>
              <a:gdLst/>
              <a:ahLst/>
              <a:cxnLst/>
              <a:rect l="l" t="t" r="r" b="b"/>
              <a:pathLst>
                <a:path w="2049490" h="672295">
                  <a:moveTo>
                    <a:pt x="0" y="0"/>
                  </a:moveTo>
                  <a:lnTo>
                    <a:pt x="2049490" y="0"/>
                  </a:lnTo>
                  <a:lnTo>
                    <a:pt x="2049490" y="672295"/>
                  </a:lnTo>
                  <a:lnTo>
                    <a:pt x="0" y="672295"/>
                  </a:lnTo>
                  <a:close/>
                </a:path>
              </a:pathLst>
            </a:custGeom>
            <a:blipFill>
              <a:blip r:embed="rId2"/>
              <a:stretch>
                <a:fillRect t="-39199" b="-64033"/>
              </a:stretch>
            </a:blipFill>
          </p:spPr>
        </p:sp>
      </p:grpSp>
      <p:sp>
        <p:nvSpPr>
          <p:cNvPr id="7" name="TextBox 7"/>
          <p:cNvSpPr txBox="1"/>
          <p:nvPr/>
        </p:nvSpPr>
        <p:spPr>
          <a:xfrm>
            <a:off x="2089457" y="1767393"/>
            <a:ext cx="14264410" cy="899293"/>
          </a:xfrm>
          <a:prstGeom prst="rect">
            <a:avLst/>
          </a:prstGeom>
        </p:spPr>
        <p:txBody>
          <a:bodyPr lIns="0" tIns="0" rIns="0" bIns="0" rtlCol="0" anchor="t">
            <a:spAutoFit/>
          </a:bodyPr>
          <a:lstStyle/>
          <a:p>
            <a:pPr algn="ctr">
              <a:lnSpc>
                <a:spcPts val="6804"/>
              </a:lnSpc>
            </a:pPr>
            <a:r>
              <a:rPr lang="en-US" sz="6300">
                <a:solidFill>
                  <a:srgbClr val="8D6F22"/>
                </a:solidFill>
                <a:latin typeface="The Seasons Bold"/>
              </a:rPr>
              <a:t>Overview of Hotel Reservation Analysis</a:t>
            </a:r>
          </a:p>
        </p:txBody>
      </p:sp>
      <p:sp>
        <p:nvSpPr>
          <p:cNvPr id="8" name="TextBox 8"/>
          <p:cNvSpPr txBox="1"/>
          <p:nvPr/>
        </p:nvSpPr>
        <p:spPr>
          <a:xfrm>
            <a:off x="287152" y="2533336"/>
            <a:ext cx="17713695" cy="2004170"/>
          </a:xfrm>
          <a:prstGeom prst="rect">
            <a:avLst/>
          </a:prstGeom>
        </p:spPr>
        <p:txBody>
          <a:bodyPr lIns="0" tIns="0" rIns="0" bIns="0" rtlCol="0" anchor="t">
            <a:spAutoFit/>
          </a:bodyPr>
          <a:lstStyle/>
          <a:p>
            <a:pPr algn="ctr">
              <a:lnSpc>
                <a:spcPts val="3975"/>
              </a:lnSpc>
            </a:pPr>
            <a:r>
              <a:rPr lang="en-US" sz="2338">
                <a:solidFill>
                  <a:srgbClr val="000000"/>
                </a:solidFill>
                <a:latin typeface="Poppins"/>
              </a:rPr>
              <a:t>The hotel industry relies on data to make informed decisions and provide a better guest experience. In this internship, worked on a hotel reservation dataset to gain insights into guest preferences, booking trends, and other key factors that impact the hotel's operations. By using SQL to query and analyze the data, as well as answered specific questions about the dataset. </a:t>
            </a:r>
          </a:p>
        </p:txBody>
      </p:sp>
      <p:sp>
        <p:nvSpPr>
          <p:cNvPr id="9" name="Freeform 9"/>
          <p:cNvSpPr/>
          <p:nvPr/>
        </p:nvSpPr>
        <p:spPr>
          <a:xfrm>
            <a:off x="16889711" y="9258300"/>
            <a:ext cx="348469" cy="382551"/>
          </a:xfrm>
          <a:custGeom>
            <a:avLst/>
            <a:gdLst/>
            <a:ahLst/>
            <a:cxnLst/>
            <a:rect l="l" t="t" r="r" b="b"/>
            <a:pathLst>
              <a:path w="348469" h="382551">
                <a:moveTo>
                  <a:pt x="0" y="0"/>
                </a:moveTo>
                <a:lnTo>
                  <a:pt x="348469" y="0"/>
                </a:lnTo>
                <a:lnTo>
                  <a:pt x="348469" y="382551"/>
                </a:lnTo>
                <a:lnTo>
                  <a:pt x="0" y="3825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a:solidFill>
                  <a:srgbClr val="000000"/>
                </a:solidFill>
                <a:latin typeface="The Seasons Bold"/>
              </a:rPr>
              <a:t>Mentorness</a:t>
            </a:r>
          </a:p>
        </p:txBody>
      </p:sp>
      <p:grpSp>
        <p:nvGrpSpPr>
          <p:cNvPr id="12" name="Group 12"/>
          <p:cNvGrpSpPr/>
          <p:nvPr/>
        </p:nvGrpSpPr>
        <p:grpSpPr>
          <a:xfrm rot="-5400000">
            <a:off x="8634455" y="7978703"/>
            <a:ext cx="532129" cy="2941746"/>
            <a:chOff x="0" y="0"/>
            <a:chExt cx="140149" cy="774781"/>
          </a:xfrm>
        </p:grpSpPr>
        <p:sp>
          <p:nvSpPr>
            <p:cNvPr id="13" name="Freeform 13"/>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4" name="TextBox 14"/>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28198" y="-1363399"/>
            <a:ext cx="4231604" cy="13013798"/>
            <a:chOff x="0" y="0"/>
            <a:chExt cx="1114496" cy="3427502"/>
          </a:xfrm>
        </p:grpSpPr>
        <p:sp>
          <p:nvSpPr>
            <p:cNvPr id="3" name="Freeform 3"/>
            <p:cNvSpPr/>
            <p:nvPr/>
          </p:nvSpPr>
          <p:spPr>
            <a:xfrm>
              <a:off x="0" y="0"/>
              <a:ext cx="1114496" cy="3427502"/>
            </a:xfrm>
            <a:custGeom>
              <a:avLst/>
              <a:gdLst/>
              <a:ahLst/>
              <a:cxnLst/>
              <a:rect l="l" t="t" r="r" b="b"/>
              <a:pathLst>
                <a:path w="1114496" h="3427502">
                  <a:moveTo>
                    <a:pt x="0" y="0"/>
                  </a:moveTo>
                  <a:lnTo>
                    <a:pt x="1114496" y="0"/>
                  </a:lnTo>
                  <a:lnTo>
                    <a:pt x="1114496" y="3427502"/>
                  </a:lnTo>
                  <a:lnTo>
                    <a:pt x="0" y="3427502"/>
                  </a:lnTo>
                  <a:close/>
                </a:path>
              </a:pathLst>
            </a:custGeom>
            <a:solidFill>
              <a:srgbClr val="000000"/>
            </a:solidFill>
          </p:spPr>
        </p:sp>
        <p:sp>
          <p:nvSpPr>
            <p:cNvPr id="4" name="TextBox 4"/>
            <p:cNvSpPr txBox="1"/>
            <p:nvPr/>
          </p:nvSpPr>
          <p:spPr>
            <a:xfrm>
              <a:off x="0" y="-57150"/>
              <a:ext cx="1114496" cy="3484652"/>
            </a:xfrm>
            <a:prstGeom prst="rect">
              <a:avLst/>
            </a:prstGeom>
          </p:spPr>
          <p:txBody>
            <a:bodyPr lIns="50800" tIns="50800" rIns="50800" bIns="50800" rtlCol="0" anchor="ctr"/>
            <a:lstStyle/>
            <a:p>
              <a:pPr algn="ctr">
                <a:lnSpc>
                  <a:spcPts val="2799"/>
                </a:lnSpc>
              </a:pPr>
              <a:endParaRPr/>
            </a:p>
          </p:txBody>
        </p:sp>
      </p:grpSp>
      <p:sp>
        <p:nvSpPr>
          <p:cNvPr id="5" name="TextBox 5"/>
          <p:cNvSpPr txBox="1"/>
          <p:nvPr/>
        </p:nvSpPr>
        <p:spPr>
          <a:xfrm>
            <a:off x="730626" y="1849272"/>
            <a:ext cx="7254857" cy="2546985"/>
          </a:xfrm>
          <a:prstGeom prst="rect">
            <a:avLst/>
          </a:prstGeom>
        </p:spPr>
        <p:txBody>
          <a:bodyPr lIns="0" tIns="0" rIns="0" bIns="0" rtlCol="0" anchor="t">
            <a:spAutoFit/>
          </a:bodyPr>
          <a:lstStyle/>
          <a:p>
            <a:pPr algn="l">
              <a:lnSpc>
                <a:spcPts val="9720"/>
              </a:lnSpc>
            </a:pPr>
            <a:r>
              <a:rPr lang="en-US" sz="9000">
                <a:solidFill>
                  <a:srgbClr val="8D6F22"/>
                </a:solidFill>
                <a:latin typeface="The Seasons Bold"/>
              </a:rPr>
              <a:t>Dataset</a:t>
            </a:r>
          </a:p>
          <a:p>
            <a:pPr algn="l">
              <a:lnSpc>
                <a:spcPts val="9720"/>
              </a:lnSpc>
            </a:pPr>
            <a:r>
              <a:rPr lang="en-US" sz="9000">
                <a:solidFill>
                  <a:srgbClr val="8D6F22"/>
                </a:solidFill>
                <a:latin typeface="The Seasons Bold"/>
              </a:rPr>
              <a:t>Overview</a:t>
            </a:r>
          </a:p>
        </p:txBody>
      </p:sp>
      <p:sp>
        <p:nvSpPr>
          <p:cNvPr id="6" name="Freeform 6"/>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6889711" y="9258300"/>
            <a:ext cx="348469" cy="382551"/>
          </a:xfrm>
          <a:custGeom>
            <a:avLst/>
            <a:gdLst/>
            <a:ahLst/>
            <a:cxnLst/>
            <a:rect l="l" t="t" r="r" b="b"/>
            <a:pathLst>
              <a:path w="348469" h="382551">
                <a:moveTo>
                  <a:pt x="0" y="0"/>
                </a:moveTo>
                <a:lnTo>
                  <a:pt x="348469" y="0"/>
                </a:lnTo>
                <a:lnTo>
                  <a:pt x="348469" y="382551"/>
                </a:lnTo>
                <a:lnTo>
                  <a:pt x="0" y="3825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7656581" y="1416008"/>
            <a:ext cx="2995721" cy="2075791"/>
            <a:chOff x="0" y="0"/>
            <a:chExt cx="464116" cy="321594"/>
          </a:xfrm>
        </p:grpSpPr>
        <p:sp>
          <p:nvSpPr>
            <p:cNvPr id="9" name="Freeform 9"/>
            <p:cNvSpPr/>
            <p:nvPr/>
          </p:nvSpPr>
          <p:spPr>
            <a:xfrm>
              <a:off x="0" y="0"/>
              <a:ext cx="464116" cy="321594"/>
            </a:xfrm>
            <a:custGeom>
              <a:avLst/>
              <a:gdLst/>
              <a:ahLst/>
              <a:cxnLst/>
              <a:rect l="l" t="t" r="r" b="b"/>
              <a:pathLst>
                <a:path w="464116" h="321594">
                  <a:moveTo>
                    <a:pt x="0" y="0"/>
                  </a:moveTo>
                  <a:lnTo>
                    <a:pt x="464116" y="0"/>
                  </a:lnTo>
                  <a:lnTo>
                    <a:pt x="464116" y="321594"/>
                  </a:lnTo>
                  <a:lnTo>
                    <a:pt x="0" y="321594"/>
                  </a:lnTo>
                  <a:close/>
                </a:path>
              </a:pathLst>
            </a:custGeom>
            <a:blipFill>
              <a:blip r:embed="rId6"/>
              <a:stretch>
                <a:fillRect l="-2001" r="-2001"/>
              </a:stretch>
            </a:blipFill>
          </p:spPr>
        </p:sp>
      </p:grpSp>
      <p:grpSp>
        <p:nvGrpSpPr>
          <p:cNvPr id="10" name="Group 10"/>
          <p:cNvGrpSpPr/>
          <p:nvPr/>
        </p:nvGrpSpPr>
        <p:grpSpPr>
          <a:xfrm>
            <a:off x="7635698" y="4202813"/>
            <a:ext cx="2995721" cy="2075791"/>
            <a:chOff x="0" y="0"/>
            <a:chExt cx="464116" cy="321594"/>
          </a:xfrm>
        </p:grpSpPr>
        <p:sp>
          <p:nvSpPr>
            <p:cNvPr id="11" name="Freeform 11"/>
            <p:cNvSpPr/>
            <p:nvPr/>
          </p:nvSpPr>
          <p:spPr>
            <a:xfrm>
              <a:off x="0" y="0"/>
              <a:ext cx="464116" cy="321594"/>
            </a:xfrm>
            <a:custGeom>
              <a:avLst/>
              <a:gdLst/>
              <a:ahLst/>
              <a:cxnLst/>
              <a:rect l="l" t="t" r="r" b="b"/>
              <a:pathLst>
                <a:path w="464116" h="321594">
                  <a:moveTo>
                    <a:pt x="0" y="0"/>
                  </a:moveTo>
                  <a:lnTo>
                    <a:pt x="464116" y="0"/>
                  </a:lnTo>
                  <a:lnTo>
                    <a:pt x="464116" y="321594"/>
                  </a:lnTo>
                  <a:lnTo>
                    <a:pt x="0" y="321594"/>
                  </a:lnTo>
                  <a:close/>
                </a:path>
              </a:pathLst>
            </a:custGeom>
            <a:blipFill>
              <a:blip r:embed="rId7"/>
              <a:stretch>
                <a:fillRect l="-11592" r="-11592"/>
              </a:stretch>
            </a:blipFill>
          </p:spPr>
        </p:sp>
      </p:grpSp>
      <p:grpSp>
        <p:nvGrpSpPr>
          <p:cNvPr id="12" name="Group 12"/>
          <p:cNvGrpSpPr/>
          <p:nvPr/>
        </p:nvGrpSpPr>
        <p:grpSpPr>
          <a:xfrm>
            <a:off x="7656581" y="6992979"/>
            <a:ext cx="2995721" cy="2075791"/>
            <a:chOff x="0" y="0"/>
            <a:chExt cx="464116" cy="321594"/>
          </a:xfrm>
        </p:grpSpPr>
        <p:sp>
          <p:nvSpPr>
            <p:cNvPr id="13" name="Freeform 13"/>
            <p:cNvSpPr/>
            <p:nvPr/>
          </p:nvSpPr>
          <p:spPr>
            <a:xfrm>
              <a:off x="0" y="0"/>
              <a:ext cx="464116" cy="321594"/>
            </a:xfrm>
            <a:custGeom>
              <a:avLst/>
              <a:gdLst/>
              <a:ahLst/>
              <a:cxnLst/>
              <a:rect l="l" t="t" r="r" b="b"/>
              <a:pathLst>
                <a:path w="464116" h="321594">
                  <a:moveTo>
                    <a:pt x="0" y="0"/>
                  </a:moveTo>
                  <a:lnTo>
                    <a:pt x="464116" y="0"/>
                  </a:lnTo>
                  <a:lnTo>
                    <a:pt x="464116" y="321594"/>
                  </a:lnTo>
                  <a:lnTo>
                    <a:pt x="0" y="321594"/>
                  </a:lnTo>
                  <a:close/>
                </a:path>
              </a:pathLst>
            </a:custGeom>
            <a:blipFill>
              <a:blip r:embed="rId8"/>
              <a:stretch>
                <a:fillRect l="-1422" r="-1422"/>
              </a:stretch>
            </a:blipFill>
          </p:spPr>
        </p:sp>
      </p:grpSp>
      <p:sp>
        <p:nvSpPr>
          <p:cNvPr id="14" name="Freeform 14"/>
          <p:cNvSpPr/>
          <p:nvPr/>
        </p:nvSpPr>
        <p:spPr>
          <a:xfrm>
            <a:off x="11874765" y="2077027"/>
            <a:ext cx="306582" cy="190965"/>
          </a:xfrm>
          <a:custGeom>
            <a:avLst/>
            <a:gdLst/>
            <a:ahLst/>
            <a:cxnLst/>
            <a:rect l="l" t="t" r="r" b="b"/>
            <a:pathLst>
              <a:path w="306582" h="190965">
                <a:moveTo>
                  <a:pt x="0" y="0"/>
                </a:moveTo>
                <a:lnTo>
                  <a:pt x="306582" y="0"/>
                </a:lnTo>
                <a:lnTo>
                  <a:pt x="306582" y="190965"/>
                </a:lnTo>
                <a:lnTo>
                  <a:pt x="0" y="1909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11916250" y="4499426"/>
            <a:ext cx="265097" cy="244371"/>
          </a:xfrm>
          <a:custGeom>
            <a:avLst/>
            <a:gdLst/>
            <a:ahLst/>
            <a:cxnLst/>
            <a:rect l="l" t="t" r="r" b="b"/>
            <a:pathLst>
              <a:path w="265097" h="244371">
                <a:moveTo>
                  <a:pt x="0" y="0"/>
                </a:moveTo>
                <a:lnTo>
                  <a:pt x="265097" y="0"/>
                </a:lnTo>
                <a:lnTo>
                  <a:pt x="265097" y="244371"/>
                </a:lnTo>
                <a:lnTo>
                  <a:pt x="0" y="2443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1916250" y="6941225"/>
            <a:ext cx="265097" cy="218343"/>
          </a:xfrm>
          <a:custGeom>
            <a:avLst/>
            <a:gdLst/>
            <a:ahLst/>
            <a:cxnLst/>
            <a:rect l="l" t="t" r="r" b="b"/>
            <a:pathLst>
              <a:path w="265097" h="218343">
                <a:moveTo>
                  <a:pt x="0" y="0"/>
                </a:moveTo>
                <a:lnTo>
                  <a:pt x="265097" y="0"/>
                </a:lnTo>
                <a:lnTo>
                  <a:pt x="265097" y="218343"/>
                </a:lnTo>
                <a:lnTo>
                  <a:pt x="0" y="2183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TextBox 17"/>
          <p:cNvSpPr txBox="1"/>
          <p:nvPr/>
        </p:nvSpPr>
        <p:spPr>
          <a:xfrm>
            <a:off x="762280" y="4600922"/>
            <a:ext cx="5999854" cy="5502276"/>
          </a:xfrm>
          <a:prstGeom prst="rect">
            <a:avLst/>
          </a:prstGeom>
        </p:spPr>
        <p:txBody>
          <a:bodyPr lIns="0" tIns="0" rIns="0" bIns="0" rtlCol="0" anchor="t">
            <a:spAutoFit/>
          </a:bodyPr>
          <a:lstStyle/>
          <a:p>
            <a:pPr algn="l">
              <a:lnSpc>
                <a:spcPts val="4419"/>
              </a:lnSpc>
            </a:pPr>
            <a:r>
              <a:rPr lang="en-US" sz="2599">
                <a:solidFill>
                  <a:srgbClr val="000000"/>
                </a:solidFill>
                <a:latin typeface="Poppins"/>
              </a:rPr>
              <a:t>The dataset includes the following columns: </a:t>
            </a:r>
          </a:p>
          <a:p>
            <a:pPr algn="l">
              <a:lnSpc>
                <a:spcPts val="4419"/>
              </a:lnSpc>
            </a:pPr>
            <a:endParaRPr lang="en-US" sz="2599">
              <a:solidFill>
                <a:srgbClr val="000000"/>
              </a:solidFill>
              <a:latin typeface="Poppins"/>
            </a:endParaRPr>
          </a:p>
          <a:p>
            <a:pPr algn="l">
              <a:lnSpc>
                <a:spcPts val="4385"/>
              </a:lnSpc>
            </a:pPr>
            <a:r>
              <a:rPr lang="en-US" sz="2579">
                <a:solidFill>
                  <a:srgbClr val="000000"/>
                </a:solidFill>
                <a:sym typeface="Poppins"/>
              </a:rPr>
              <a:t> </a:t>
            </a:r>
            <a:r>
              <a:rPr lang="en-US" sz="2579">
                <a:solidFill>
                  <a:srgbClr val="000000"/>
                </a:solidFill>
                <a:latin typeface="Poppins Bold"/>
              </a:rPr>
              <a:t>Booking_ID:</a:t>
            </a:r>
            <a:r>
              <a:rPr lang="en-US" sz="2579">
                <a:solidFill>
                  <a:srgbClr val="000000"/>
                </a:solidFill>
                <a:latin typeface="Poppins"/>
              </a:rPr>
              <a:t> A unique identifier for each hotel reservation. </a:t>
            </a:r>
          </a:p>
          <a:p>
            <a:pPr algn="l">
              <a:lnSpc>
                <a:spcPts val="4385"/>
              </a:lnSpc>
            </a:pPr>
            <a:r>
              <a:rPr lang="en-US" sz="2579">
                <a:solidFill>
                  <a:srgbClr val="000000"/>
                </a:solidFill>
                <a:sym typeface="Poppins"/>
              </a:rPr>
              <a:t></a:t>
            </a:r>
            <a:r>
              <a:rPr lang="en-US" sz="2579">
                <a:solidFill>
                  <a:srgbClr val="000000"/>
                </a:solidFill>
                <a:latin typeface="Poppins Bold"/>
              </a:rPr>
              <a:t> no_of_adults:</a:t>
            </a:r>
            <a:r>
              <a:rPr lang="en-US" sz="2579">
                <a:solidFill>
                  <a:srgbClr val="000000"/>
                </a:solidFill>
                <a:latin typeface="Poppins"/>
              </a:rPr>
              <a:t> The number of adults in the reservation. </a:t>
            </a:r>
          </a:p>
          <a:p>
            <a:pPr algn="l">
              <a:lnSpc>
                <a:spcPts val="4385"/>
              </a:lnSpc>
            </a:pPr>
            <a:r>
              <a:rPr lang="en-US" sz="2579">
                <a:solidFill>
                  <a:srgbClr val="000000"/>
                </a:solidFill>
                <a:sym typeface="Poppins"/>
              </a:rPr>
              <a:t></a:t>
            </a:r>
            <a:r>
              <a:rPr lang="en-US" sz="2579">
                <a:solidFill>
                  <a:srgbClr val="000000"/>
                </a:solidFill>
                <a:latin typeface="Poppins Bold"/>
              </a:rPr>
              <a:t> no_of_children: </a:t>
            </a:r>
            <a:r>
              <a:rPr lang="en-US" sz="2579">
                <a:solidFill>
                  <a:srgbClr val="000000"/>
                </a:solidFill>
                <a:latin typeface="Poppins"/>
              </a:rPr>
              <a:t>The number of children in the reservation. </a:t>
            </a:r>
          </a:p>
          <a:p>
            <a:pPr algn="l">
              <a:lnSpc>
                <a:spcPts val="4419"/>
              </a:lnSpc>
            </a:pPr>
            <a:endParaRPr lang="en-US" sz="2579">
              <a:solidFill>
                <a:srgbClr val="000000"/>
              </a:solidFill>
              <a:latin typeface="Poppins"/>
            </a:endParaRPr>
          </a:p>
        </p:txBody>
      </p:sp>
      <p:sp>
        <p:nvSpPr>
          <p:cNvPr id="18" name="TextBox 18"/>
          <p:cNvSpPr txBox="1"/>
          <p:nvPr/>
        </p:nvSpPr>
        <p:spPr>
          <a:xfrm>
            <a:off x="11507452" y="282575"/>
            <a:ext cx="6388314" cy="9602343"/>
          </a:xfrm>
          <a:prstGeom prst="rect">
            <a:avLst/>
          </a:prstGeom>
        </p:spPr>
        <p:txBody>
          <a:bodyPr lIns="0" tIns="0" rIns="0" bIns="0" rtlCol="0" anchor="t">
            <a:spAutoFit/>
          </a:bodyPr>
          <a:lstStyle/>
          <a:p>
            <a:pPr algn="l">
              <a:lnSpc>
                <a:spcPts val="3611"/>
              </a:lnSpc>
            </a:pPr>
            <a:endParaRPr/>
          </a:p>
          <a:p>
            <a:pPr algn="l">
              <a:lnSpc>
                <a:spcPts val="3611"/>
              </a:lnSpc>
            </a:pPr>
            <a:r>
              <a:rPr lang="en-US" sz="2579">
                <a:solidFill>
                  <a:srgbClr val="000000"/>
                </a:solidFill>
                <a:sym typeface="Poppins"/>
              </a:rPr>
              <a:t> </a:t>
            </a:r>
            <a:r>
              <a:rPr lang="en-US" sz="2579">
                <a:solidFill>
                  <a:srgbClr val="000000"/>
                </a:solidFill>
                <a:latin typeface="Poppins Bold"/>
              </a:rPr>
              <a:t>no_of_weekend_nights:</a:t>
            </a:r>
            <a:r>
              <a:rPr lang="en-US" sz="2579">
                <a:solidFill>
                  <a:srgbClr val="000000"/>
                </a:solidFill>
                <a:latin typeface="Poppins"/>
              </a:rPr>
              <a:t> The number of nights in the reservation that fall on weekends. </a:t>
            </a:r>
          </a:p>
          <a:p>
            <a:pPr algn="l">
              <a:lnSpc>
                <a:spcPts val="3611"/>
              </a:lnSpc>
            </a:pPr>
            <a:r>
              <a:rPr lang="en-US" sz="2579">
                <a:solidFill>
                  <a:srgbClr val="000000"/>
                </a:solidFill>
                <a:sym typeface="Poppins"/>
              </a:rPr>
              <a:t> </a:t>
            </a:r>
            <a:r>
              <a:rPr lang="en-US" sz="2579">
                <a:solidFill>
                  <a:srgbClr val="000000"/>
                </a:solidFill>
                <a:latin typeface="Poppins Bold"/>
              </a:rPr>
              <a:t>no_of_week_nights:</a:t>
            </a:r>
            <a:r>
              <a:rPr lang="en-US" sz="2579">
                <a:solidFill>
                  <a:srgbClr val="000000"/>
                </a:solidFill>
                <a:latin typeface="Poppins"/>
              </a:rPr>
              <a:t> The number of nights in the reservation that fall on weekdays. </a:t>
            </a:r>
          </a:p>
          <a:p>
            <a:pPr algn="l">
              <a:lnSpc>
                <a:spcPts val="3611"/>
              </a:lnSpc>
            </a:pPr>
            <a:r>
              <a:rPr lang="en-US" sz="2579">
                <a:solidFill>
                  <a:srgbClr val="000000"/>
                </a:solidFill>
                <a:sym typeface="Poppins"/>
              </a:rPr>
              <a:t> </a:t>
            </a:r>
            <a:r>
              <a:rPr lang="en-US" sz="2579">
                <a:solidFill>
                  <a:srgbClr val="000000"/>
                </a:solidFill>
                <a:latin typeface="Poppins Bold"/>
              </a:rPr>
              <a:t>type_of_meal_plan:</a:t>
            </a:r>
            <a:r>
              <a:rPr lang="en-US" sz="2579">
                <a:solidFill>
                  <a:srgbClr val="000000"/>
                </a:solidFill>
                <a:latin typeface="Poppins"/>
              </a:rPr>
              <a:t> The meal plan chosen by the guests. </a:t>
            </a:r>
          </a:p>
          <a:p>
            <a:pPr algn="l">
              <a:lnSpc>
                <a:spcPts val="3611"/>
              </a:lnSpc>
            </a:pPr>
            <a:r>
              <a:rPr lang="en-US" sz="2579">
                <a:solidFill>
                  <a:srgbClr val="000000"/>
                </a:solidFill>
                <a:sym typeface="Poppins"/>
              </a:rPr>
              <a:t></a:t>
            </a:r>
            <a:r>
              <a:rPr lang="en-US" sz="2579">
                <a:solidFill>
                  <a:srgbClr val="000000"/>
                </a:solidFill>
                <a:latin typeface="Poppins Bold"/>
              </a:rPr>
              <a:t> room_type_reserved:</a:t>
            </a:r>
            <a:r>
              <a:rPr lang="en-US" sz="2579">
                <a:solidFill>
                  <a:srgbClr val="000000"/>
                </a:solidFill>
                <a:latin typeface="Poppins"/>
              </a:rPr>
              <a:t> The type of room reserved by the guests. </a:t>
            </a:r>
          </a:p>
          <a:p>
            <a:pPr algn="l">
              <a:lnSpc>
                <a:spcPts val="3611"/>
              </a:lnSpc>
            </a:pPr>
            <a:r>
              <a:rPr lang="en-US" sz="2579">
                <a:solidFill>
                  <a:srgbClr val="000000"/>
                </a:solidFill>
                <a:sym typeface="Poppins"/>
              </a:rPr>
              <a:t></a:t>
            </a:r>
            <a:r>
              <a:rPr lang="en-US" sz="2579">
                <a:solidFill>
                  <a:srgbClr val="000000"/>
                </a:solidFill>
                <a:latin typeface="Poppins Bold"/>
              </a:rPr>
              <a:t> lead_time:</a:t>
            </a:r>
            <a:r>
              <a:rPr lang="en-US" sz="2579">
                <a:solidFill>
                  <a:srgbClr val="000000"/>
                </a:solidFill>
                <a:latin typeface="Poppins"/>
              </a:rPr>
              <a:t> The number of days between booking and arrival. </a:t>
            </a:r>
          </a:p>
          <a:p>
            <a:pPr algn="l">
              <a:lnSpc>
                <a:spcPts val="3611"/>
              </a:lnSpc>
            </a:pPr>
            <a:r>
              <a:rPr lang="en-US" sz="2579">
                <a:solidFill>
                  <a:srgbClr val="000000"/>
                </a:solidFill>
                <a:sym typeface="Poppins"/>
              </a:rPr>
              <a:t> </a:t>
            </a:r>
            <a:r>
              <a:rPr lang="en-US" sz="2579">
                <a:solidFill>
                  <a:srgbClr val="000000"/>
                </a:solidFill>
                <a:latin typeface="Poppins Bold"/>
              </a:rPr>
              <a:t>arrival_date:</a:t>
            </a:r>
            <a:r>
              <a:rPr lang="en-US" sz="2579">
                <a:solidFill>
                  <a:srgbClr val="000000"/>
                </a:solidFill>
                <a:latin typeface="Poppins"/>
              </a:rPr>
              <a:t> The date of arrival. </a:t>
            </a:r>
          </a:p>
          <a:p>
            <a:pPr algn="l">
              <a:lnSpc>
                <a:spcPts val="3611"/>
              </a:lnSpc>
            </a:pPr>
            <a:r>
              <a:rPr lang="en-US" sz="2579">
                <a:solidFill>
                  <a:srgbClr val="000000"/>
                </a:solidFill>
                <a:sym typeface="Poppins"/>
              </a:rPr>
              <a:t></a:t>
            </a:r>
            <a:r>
              <a:rPr lang="en-US" sz="2579">
                <a:solidFill>
                  <a:srgbClr val="000000"/>
                </a:solidFill>
                <a:latin typeface="Poppins Bold"/>
              </a:rPr>
              <a:t> market_segment_type: </a:t>
            </a:r>
            <a:r>
              <a:rPr lang="en-US" sz="2579">
                <a:solidFill>
                  <a:srgbClr val="000000"/>
                </a:solidFill>
                <a:latin typeface="Poppins"/>
                <a:sym typeface="Poppins"/>
              </a:rPr>
              <a:t>The market segment to which the reservation belongs.  </a:t>
            </a:r>
            <a:r>
              <a:rPr lang="en-US" sz="2579">
                <a:solidFill>
                  <a:srgbClr val="000000"/>
                </a:solidFill>
                <a:latin typeface="Poppins Bold"/>
              </a:rPr>
              <a:t>avg_price_per_room:</a:t>
            </a:r>
            <a:r>
              <a:rPr lang="en-US" sz="2579">
                <a:solidFill>
                  <a:srgbClr val="000000"/>
                </a:solidFill>
                <a:latin typeface="Poppins"/>
              </a:rPr>
              <a:t> The average price per room in the reservation. </a:t>
            </a:r>
          </a:p>
          <a:p>
            <a:pPr algn="l">
              <a:lnSpc>
                <a:spcPts val="3611"/>
              </a:lnSpc>
            </a:pPr>
            <a:r>
              <a:rPr lang="en-US" sz="2579">
                <a:solidFill>
                  <a:srgbClr val="000000"/>
                </a:solidFill>
                <a:sym typeface="Poppins"/>
              </a:rPr>
              <a:t> </a:t>
            </a:r>
            <a:r>
              <a:rPr lang="en-US" sz="2579">
                <a:solidFill>
                  <a:srgbClr val="000000"/>
                </a:solidFill>
                <a:latin typeface="Poppins Bold"/>
              </a:rPr>
              <a:t>booking_status:</a:t>
            </a:r>
            <a:r>
              <a:rPr lang="en-US" sz="2579">
                <a:solidFill>
                  <a:srgbClr val="000000"/>
                </a:solidFill>
                <a:latin typeface="Poppins"/>
              </a:rPr>
              <a:t> The status of the booking. </a:t>
            </a:r>
          </a:p>
        </p:txBody>
      </p:sp>
      <p:sp>
        <p:nvSpPr>
          <p:cNvPr id="19" name="TextBox 19"/>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a:solidFill>
                  <a:srgbClr val="000000"/>
                </a:solidFill>
                <a:latin typeface="The Seasons Bold"/>
              </a:rPr>
              <a:t>Mentorness</a:t>
            </a:r>
          </a:p>
        </p:txBody>
      </p:sp>
      <p:grpSp>
        <p:nvGrpSpPr>
          <p:cNvPr id="20" name="Group 20"/>
          <p:cNvGrpSpPr/>
          <p:nvPr/>
        </p:nvGrpSpPr>
        <p:grpSpPr>
          <a:xfrm>
            <a:off x="6762133" y="-617248"/>
            <a:ext cx="532129" cy="2941746"/>
            <a:chOff x="0" y="0"/>
            <a:chExt cx="140149" cy="774781"/>
          </a:xfrm>
        </p:grpSpPr>
        <p:sp>
          <p:nvSpPr>
            <p:cNvPr id="21" name="Freeform 21"/>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2" name="TextBox 22"/>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anim calcmode="lin" valueType="num">
                                      <p:cBhvr>
                                        <p:cTn id="13" dur="2000" fill="hold"/>
                                        <p:tgtEl>
                                          <p:spTgt spid="10"/>
                                        </p:tgtEl>
                                        <p:attrNameLst>
                                          <p:attrName>ppt_w</p:attrName>
                                        </p:attrNameLst>
                                      </p:cBhvr>
                                      <p:tavLst>
                                        <p:tav tm="0" fmla="#ppt_w*sin(2.5*pi*$)">
                                          <p:val>
                                            <p:fltVal val="0"/>
                                          </p:val>
                                        </p:tav>
                                        <p:tav tm="100000">
                                          <p:val>
                                            <p:fltVal val="1"/>
                                          </p:val>
                                        </p:tav>
                                      </p:tavLst>
                                    </p:anim>
                                    <p:anim calcmode="lin" valueType="num">
                                      <p:cBhvr>
                                        <p:cTn id="14"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412262" y="8838176"/>
            <a:ext cx="1974898" cy="538623"/>
            <a:chOff x="0" y="0"/>
            <a:chExt cx="520138" cy="141859"/>
          </a:xfrm>
        </p:grpSpPr>
        <p:sp>
          <p:nvSpPr>
            <p:cNvPr id="3" name="Freeform 3"/>
            <p:cNvSpPr/>
            <p:nvPr/>
          </p:nvSpPr>
          <p:spPr>
            <a:xfrm>
              <a:off x="0" y="0"/>
              <a:ext cx="520138" cy="141859"/>
            </a:xfrm>
            <a:custGeom>
              <a:avLst/>
              <a:gdLst/>
              <a:ahLst/>
              <a:cxnLst/>
              <a:rect l="l" t="t" r="r" b="b"/>
              <a:pathLst>
                <a:path w="520138" h="141859">
                  <a:moveTo>
                    <a:pt x="0" y="0"/>
                  </a:moveTo>
                  <a:lnTo>
                    <a:pt x="520138" y="0"/>
                  </a:lnTo>
                  <a:lnTo>
                    <a:pt x="520138" y="141859"/>
                  </a:lnTo>
                  <a:lnTo>
                    <a:pt x="0" y="141859"/>
                  </a:lnTo>
                  <a:close/>
                </a:path>
              </a:pathLst>
            </a:custGeom>
            <a:solidFill>
              <a:srgbClr val="8D6F22"/>
            </a:solidFill>
          </p:spPr>
        </p:sp>
        <p:sp>
          <p:nvSpPr>
            <p:cNvPr id="4" name="TextBox 4"/>
            <p:cNvSpPr txBox="1"/>
            <p:nvPr/>
          </p:nvSpPr>
          <p:spPr>
            <a:xfrm>
              <a:off x="0" y="-57150"/>
              <a:ext cx="520138" cy="199009"/>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52879" y="-390004"/>
            <a:ext cx="7201304" cy="11067008"/>
            <a:chOff x="0" y="0"/>
            <a:chExt cx="1896640" cy="2914768"/>
          </a:xfrm>
        </p:grpSpPr>
        <p:sp>
          <p:nvSpPr>
            <p:cNvPr id="6" name="Freeform 6"/>
            <p:cNvSpPr/>
            <p:nvPr/>
          </p:nvSpPr>
          <p:spPr>
            <a:xfrm>
              <a:off x="0" y="0"/>
              <a:ext cx="1896640" cy="2914767"/>
            </a:xfrm>
            <a:custGeom>
              <a:avLst/>
              <a:gdLst/>
              <a:ahLst/>
              <a:cxnLst/>
              <a:rect l="l" t="t" r="r" b="b"/>
              <a:pathLst>
                <a:path w="1896640" h="2914767">
                  <a:moveTo>
                    <a:pt x="0" y="0"/>
                  </a:moveTo>
                  <a:lnTo>
                    <a:pt x="1896640" y="0"/>
                  </a:lnTo>
                  <a:lnTo>
                    <a:pt x="1896640" y="2914767"/>
                  </a:lnTo>
                  <a:lnTo>
                    <a:pt x="0" y="2914767"/>
                  </a:lnTo>
                  <a:close/>
                </a:path>
              </a:pathLst>
            </a:custGeom>
            <a:solidFill>
              <a:srgbClr val="000000"/>
            </a:solidFill>
          </p:spPr>
        </p:sp>
        <p:sp>
          <p:nvSpPr>
            <p:cNvPr id="7" name="TextBox 7"/>
            <p:cNvSpPr txBox="1"/>
            <p:nvPr/>
          </p:nvSpPr>
          <p:spPr>
            <a:xfrm>
              <a:off x="0" y="-57150"/>
              <a:ext cx="1896640" cy="297191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889711" y="9258300"/>
            <a:ext cx="348469" cy="382551"/>
          </a:xfrm>
          <a:custGeom>
            <a:avLst/>
            <a:gdLst/>
            <a:ahLst/>
            <a:cxnLst/>
            <a:rect l="l" t="t" r="r" b="b"/>
            <a:pathLst>
              <a:path w="348469" h="382551">
                <a:moveTo>
                  <a:pt x="0" y="0"/>
                </a:moveTo>
                <a:lnTo>
                  <a:pt x="348469" y="0"/>
                </a:lnTo>
                <a:lnTo>
                  <a:pt x="348469" y="382551"/>
                </a:lnTo>
                <a:lnTo>
                  <a:pt x="0" y="3825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545619" y="1886846"/>
            <a:ext cx="5407994" cy="3675509"/>
            <a:chOff x="0" y="0"/>
            <a:chExt cx="837840" cy="569433"/>
          </a:xfrm>
        </p:grpSpPr>
        <p:sp>
          <p:nvSpPr>
            <p:cNvPr id="11" name="Freeform 11"/>
            <p:cNvSpPr/>
            <p:nvPr/>
          </p:nvSpPr>
          <p:spPr>
            <a:xfrm>
              <a:off x="0" y="0"/>
              <a:ext cx="837840" cy="569432"/>
            </a:xfrm>
            <a:custGeom>
              <a:avLst/>
              <a:gdLst/>
              <a:ahLst/>
              <a:cxnLst/>
              <a:rect l="l" t="t" r="r" b="b"/>
              <a:pathLst>
                <a:path w="837840" h="569432">
                  <a:moveTo>
                    <a:pt x="0" y="0"/>
                  </a:moveTo>
                  <a:lnTo>
                    <a:pt x="837840" y="0"/>
                  </a:lnTo>
                  <a:lnTo>
                    <a:pt x="837840" y="569432"/>
                  </a:lnTo>
                  <a:lnTo>
                    <a:pt x="0" y="569432"/>
                  </a:lnTo>
                  <a:close/>
                </a:path>
              </a:pathLst>
            </a:custGeom>
            <a:blipFill>
              <a:blip r:embed="rId6"/>
              <a:stretch>
                <a:fillRect l="-1005" r="-1005"/>
              </a:stretch>
            </a:blipFill>
          </p:spPr>
        </p:sp>
      </p:grpSp>
      <p:grpSp>
        <p:nvGrpSpPr>
          <p:cNvPr id="12" name="Group 12"/>
          <p:cNvGrpSpPr/>
          <p:nvPr/>
        </p:nvGrpSpPr>
        <p:grpSpPr>
          <a:xfrm>
            <a:off x="933356" y="6482739"/>
            <a:ext cx="5249004" cy="3158112"/>
            <a:chOff x="0" y="0"/>
            <a:chExt cx="813208" cy="489274"/>
          </a:xfrm>
        </p:grpSpPr>
        <p:sp>
          <p:nvSpPr>
            <p:cNvPr id="13" name="Freeform 13"/>
            <p:cNvSpPr/>
            <p:nvPr/>
          </p:nvSpPr>
          <p:spPr>
            <a:xfrm>
              <a:off x="0" y="0"/>
              <a:ext cx="813208" cy="489274"/>
            </a:xfrm>
            <a:custGeom>
              <a:avLst/>
              <a:gdLst/>
              <a:ahLst/>
              <a:cxnLst/>
              <a:rect l="l" t="t" r="r" b="b"/>
              <a:pathLst>
                <a:path w="813208" h="489274">
                  <a:moveTo>
                    <a:pt x="0" y="0"/>
                  </a:moveTo>
                  <a:lnTo>
                    <a:pt x="813208" y="0"/>
                  </a:lnTo>
                  <a:lnTo>
                    <a:pt x="813208" y="489274"/>
                  </a:lnTo>
                  <a:lnTo>
                    <a:pt x="0" y="489274"/>
                  </a:lnTo>
                  <a:close/>
                </a:path>
              </a:pathLst>
            </a:custGeom>
            <a:blipFill>
              <a:blip r:embed="rId7"/>
              <a:stretch>
                <a:fillRect t="-5367" b="-5367"/>
              </a:stretch>
            </a:blipFill>
          </p:spPr>
        </p:sp>
      </p:grpSp>
      <p:grpSp>
        <p:nvGrpSpPr>
          <p:cNvPr id="14" name="Group 14"/>
          <p:cNvGrpSpPr/>
          <p:nvPr/>
        </p:nvGrpSpPr>
        <p:grpSpPr>
          <a:xfrm>
            <a:off x="6182360" y="-111441"/>
            <a:ext cx="532129" cy="2941746"/>
            <a:chOff x="0" y="0"/>
            <a:chExt cx="140149" cy="774781"/>
          </a:xfrm>
        </p:grpSpPr>
        <p:sp>
          <p:nvSpPr>
            <p:cNvPr id="15" name="Freeform 15"/>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6" name="TextBox 16"/>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
        <p:nvSpPr>
          <p:cNvPr id="17" name="Freeform 17"/>
          <p:cNvSpPr/>
          <p:nvPr/>
        </p:nvSpPr>
        <p:spPr>
          <a:xfrm>
            <a:off x="7170961" y="3006723"/>
            <a:ext cx="9513238" cy="1509493"/>
          </a:xfrm>
          <a:custGeom>
            <a:avLst/>
            <a:gdLst/>
            <a:ahLst/>
            <a:cxnLst/>
            <a:rect l="l" t="t" r="r" b="b"/>
            <a:pathLst>
              <a:path w="9513238" h="1509493">
                <a:moveTo>
                  <a:pt x="0" y="0"/>
                </a:moveTo>
                <a:lnTo>
                  <a:pt x="9513238" y="0"/>
                </a:lnTo>
                <a:lnTo>
                  <a:pt x="9513238" y="1509493"/>
                </a:lnTo>
                <a:lnTo>
                  <a:pt x="0" y="1509493"/>
                </a:lnTo>
                <a:lnTo>
                  <a:pt x="0" y="0"/>
                </a:lnTo>
                <a:close/>
              </a:path>
            </a:pathLst>
          </a:custGeom>
          <a:blipFill>
            <a:blip r:embed="rId8"/>
            <a:stretch>
              <a:fillRect r="-1153"/>
            </a:stretch>
          </a:blipFill>
        </p:spPr>
      </p:sp>
      <p:sp>
        <p:nvSpPr>
          <p:cNvPr id="18" name="Freeform 18"/>
          <p:cNvSpPr/>
          <p:nvPr/>
        </p:nvSpPr>
        <p:spPr>
          <a:xfrm>
            <a:off x="7034384" y="5562355"/>
            <a:ext cx="6831552" cy="2824217"/>
          </a:xfrm>
          <a:custGeom>
            <a:avLst/>
            <a:gdLst/>
            <a:ahLst/>
            <a:cxnLst/>
            <a:rect l="l" t="t" r="r" b="b"/>
            <a:pathLst>
              <a:path w="6831552" h="2824217">
                <a:moveTo>
                  <a:pt x="0" y="0"/>
                </a:moveTo>
                <a:lnTo>
                  <a:pt x="6831552" y="0"/>
                </a:lnTo>
                <a:lnTo>
                  <a:pt x="6831552" y="2824217"/>
                </a:lnTo>
                <a:lnTo>
                  <a:pt x="0" y="2824217"/>
                </a:lnTo>
                <a:lnTo>
                  <a:pt x="0" y="0"/>
                </a:lnTo>
                <a:close/>
              </a:path>
            </a:pathLst>
          </a:custGeom>
          <a:blipFill>
            <a:blip r:embed="rId9"/>
            <a:stretch>
              <a:fillRect/>
            </a:stretch>
          </a:blipFill>
        </p:spPr>
      </p:sp>
      <p:sp>
        <p:nvSpPr>
          <p:cNvPr id="19" name="TextBox 19"/>
          <p:cNvSpPr txBox="1"/>
          <p:nvPr/>
        </p:nvSpPr>
        <p:spPr>
          <a:xfrm>
            <a:off x="7170961" y="264270"/>
            <a:ext cx="7459492" cy="1011561"/>
          </a:xfrm>
          <a:prstGeom prst="rect">
            <a:avLst/>
          </a:prstGeom>
        </p:spPr>
        <p:txBody>
          <a:bodyPr lIns="0" tIns="0" rIns="0" bIns="0" rtlCol="0" anchor="t">
            <a:spAutoFit/>
          </a:bodyPr>
          <a:lstStyle/>
          <a:p>
            <a:pPr algn="l">
              <a:lnSpc>
                <a:spcPts val="7560"/>
              </a:lnSpc>
            </a:pPr>
            <a:r>
              <a:rPr lang="en-US" sz="7000">
                <a:solidFill>
                  <a:srgbClr val="8D6F22"/>
                </a:solidFill>
                <a:latin typeface="The Seasons Bold"/>
              </a:rPr>
              <a:t>SQL Query 1</a:t>
            </a:r>
          </a:p>
        </p:txBody>
      </p:sp>
      <p:sp>
        <p:nvSpPr>
          <p:cNvPr id="20" name="TextBox 20"/>
          <p:cNvSpPr txBox="1"/>
          <p:nvPr/>
        </p:nvSpPr>
        <p:spPr>
          <a:xfrm>
            <a:off x="14630453" y="8899525"/>
            <a:ext cx="1538516"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rPr>
              <a:t>Read More</a:t>
            </a:r>
          </a:p>
        </p:txBody>
      </p:sp>
      <p:sp>
        <p:nvSpPr>
          <p:cNvPr id="21" name="TextBox 21"/>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a:solidFill>
                  <a:srgbClr val="FFFFFF"/>
                </a:solidFill>
                <a:latin typeface="The Seasons Bold"/>
              </a:rPr>
              <a:t>Mentorness</a:t>
            </a:r>
          </a:p>
        </p:txBody>
      </p:sp>
      <p:sp>
        <p:nvSpPr>
          <p:cNvPr id="22" name="TextBox 22"/>
          <p:cNvSpPr txBox="1"/>
          <p:nvPr/>
        </p:nvSpPr>
        <p:spPr>
          <a:xfrm>
            <a:off x="7034384" y="1518357"/>
            <a:ext cx="8896860" cy="838702"/>
          </a:xfrm>
          <a:prstGeom prst="rect">
            <a:avLst/>
          </a:prstGeom>
        </p:spPr>
        <p:txBody>
          <a:bodyPr lIns="0" tIns="0" rIns="0" bIns="0" rtlCol="0" anchor="t">
            <a:spAutoFit/>
          </a:bodyPr>
          <a:lstStyle/>
          <a:p>
            <a:pPr algn="l">
              <a:lnSpc>
                <a:spcPts val="3185"/>
              </a:lnSpc>
            </a:pPr>
            <a:r>
              <a:rPr lang="en-US" sz="2949">
                <a:solidFill>
                  <a:srgbClr val="8D6F22"/>
                </a:solidFill>
                <a:latin typeface="The Seasons Bold"/>
              </a:rPr>
              <a:t>What is the total number of reservations in the dataset?</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65750" y="-390004"/>
            <a:ext cx="8974741" cy="12498013"/>
            <a:chOff x="0" y="0"/>
            <a:chExt cx="2363718" cy="3291658"/>
          </a:xfrm>
        </p:grpSpPr>
        <p:sp>
          <p:nvSpPr>
            <p:cNvPr id="3" name="Freeform 3"/>
            <p:cNvSpPr/>
            <p:nvPr/>
          </p:nvSpPr>
          <p:spPr>
            <a:xfrm>
              <a:off x="0" y="0"/>
              <a:ext cx="2363718" cy="3291658"/>
            </a:xfrm>
            <a:custGeom>
              <a:avLst/>
              <a:gdLst/>
              <a:ahLst/>
              <a:cxnLst/>
              <a:rect l="l" t="t" r="r" b="b"/>
              <a:pathLst>
                <a:path w="2363718" h="3291658">
                  <a:moveTo>
                    <a:pt x="0" y="0"/>
                  </a:moveTo>
                  <a:lnTo>
                    <a:pt x="2363718" y="0"/>
                  </a:lnTo>
                  <a:lnTo>
                    <a:pt x="2363718" y="3291658"/>
                  </a:lnTo>
                  <a:lnTo>
                    <a:pt x="0" y="3291658"/>
                  </a:lnTo>
                  <a:close/>
                </a:path>
              </a:pathLst>
            </a:custGeom>
            <a:solidFill>
              <a:srgbClr val="000000"/>
            </a:solidFill>
          </p:spPr>
        </p:sp>
        <p:sp>
          <p:nvSpPr>
            <p:cNvPr id="4" name="TextBox 4"/>
            <p:cNvSpPr txBox="1"/>
            <p:nvPr/>
          </p:nvSpPr>
          <p:spPr>
            <a:xfrm>
              <a:off x="0" y="-57150"/>
              <a:ext cx="2363718" cy="334880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179914" y="695721"/>
            <a:ext cx="7329572" cy="4313590"/>
            <a:chOff x="0" y="0"/>
            <a:chExt cx="1096782" cy="645477"/>
          </a:xfrm>
        </p:grpSpPr>
        <p:sp>
          <p:nvSpPr>
            <p:cNvPr id="6" name="Freeform 6"/>
            <p:cNvSpPr/>
            <p:nvPr/>
          </p:nvSpPr>
          <p:spPr>
            <a:xfrm>
              <a:off x="0" y="0"/>
              <a:ext cx="1096782" cy="645477"/>
            </a:xfrm>
            <a:custGeom>
              <a:avLst/>
              <a:gdLst/>
              <a:ahLst/>
              <a:cxnLst/>
              <a:rect l="l" t="t" r="r" b="b"/>
              <a:pathLst>
                <a:path w="1096782" h="645477">
                  <a:moveTo>
                    <a:pt x="0" y="0"/>
                  </a:moveTo>
                  <a:lnTo>
                    <a:pt x="1096782" y="0"/>
                  </a:lnTo>
                  <a:lnTo>
                    <a:pt x="1096782" y="645477"/>
                  </a:lnTo>
                  <a:lnTo>
                    <a:pt x="0" y="645477"/>
                  </a:lnTo>
                  <a:close/>
                </a:path>
              </a:pathLst>
            </a:custGeom>
            <a:blipFill>
              <a:blip r:embed="rId2"/>
              <a:stretch>
                <a:fillRect t="-6603" b="-6603"/>
              </a:stretch>
            </a:blipFill>
          </p:spPr>
        </p:sp>
      </p:grpSp>
      <p:grpSp>
        <p:nvGrpSpPr>
          <p:cNvPr id="7" name="Group 7"/>
          <p:cNvGrpSpPr/>
          <p:nvPr/>
        </p:nvGrpSpPr>
        <p:grpSpPr>
          <a:xfrm>
            <a:off x="9331025" y="5576865"/>
            <a:ext cx="7526522" cy="4245123"/>
            <a:chOff x="0" y="0"/>
            <a:chExt cx="1049630" cy="592014"/>
          </a:xfrm>
        </p:grpSpPr>
        <p:sp>
          <p:nvSpPr>
            <p:cNvPr id="8" name="Freeform 8"/>
            <p:cNvSpPr/>
            <p:nvPr/>
          </p:nvSpPr>
          <p:spPr>
            <a:xfrm>
              <a:off x="0" y="0"/>
              <a:ext cx="1049630" cy="592014"/>
            </a:xfrm>
            <a:custGeom>
              <a:avLst/>
              <a:gdLst/>
              <a:ahLst/>
              <a:cxnLst/>
              <a:rect l="l" t="t" r="r" b="b"/>
              <a:pathLst>
                <a:path w="1049630" h="592014">
                  <a:moveTo>
                    <a:pt x="0" y="0"/>
                  </a:moveTo>
                  <a:lnTo>
                    <a:pt x="1049630" y="0"/>
                  </a:lnTo>
                  <a:lnTo>
                    <a:pt x="1049630" y="592014"/>
                  </a:lnTo>
                  <a:lnTo>
                    <a:pt x="0" y="592014"/>
                  </a:lnTo>
                  <a:close/>
                </a:path>
              </a:pathLst>
            </a:custGeom>
            <a:blipFill>
              <a:blip r:embed="rId3"/>
              <a:stretch>
                <a:fillRect t="-2025" b="-2025"/>
              </a:stretch>
            </a:blipFill>
          </p:spPr>
        </p:sp>
      </p:grpSp>
      <p:sp>
        <p:nvSpPr>
          <p:cNvPr id="9" name="Freeform 9"/>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rot="-10800000">
            <a:off x="9399685" y="-347721"/>
            <a:ext cx="532129" cy="2941746"/>
            <a:chOff x="0" y="0"/>
            <a:chExt cx="140149" cy="774781"/>
          </a:xfrm>
        </p:grpSpPr>
        <p:sp>
          <p:nvSpPr>
            <p:cNvPr id="11" name="Freeform 11"/>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2" name="TextBox 12"/>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13" name="Group 13"/>
          <p:cNvGrpSpPr/>
          <p:nvPr/>
        </p:nvGrpSpPr>
        <p:grpSpPr>
          <a:xfrm rot="-10800000">
            <a:off x="0" y="7981271"/>
            <a:ext cx="532129" cy="2941746"/>
            <a:chOff x="0" y="0"/>
            <a:chExt cx="140149" cy="774781"/>
          </a:xfrm>
        </p:grpSpPr>
        <p:sp>
          <p:nvSpPr>
            <p:cNvPr id="14" name="Freeform 14"/>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5" name="TextBox 15"/>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
        <p:nvSpPr>
          <p:cNvPr id="16" name="Freeform 16"/>
          <p:cNvSpPr/>
          <p:nvPr/>
        </p:nvSpPr>
        <p:spPr>
          <a:xfrm>
            <a:off x="532129" y="3832987"/>
            <a:ext cx="11875861" cy="2579855"/>
          </a:xfrm>
          <a:custGeom>
            <a:avLst/>
            <a:gdLst/>
            <a:ahLst/>
            <a:cxnLst/>
            <a:rect l="l" t="t" r="r" b="b"/>
            <a:pathLst>
              <a:path w="11875861" h="2579855">
                <a:moveTo>
                  <a:pt x="0" y="0"/>
                </a:moveTo>
                <a:lnTo>
                  <a:pt x="11875861" y="0"/>
                </a:lnTo>
                <a:lnTo>
                  <a:pt x="11875861" y="2579855"/>
                </a:lnTo>
                <a:lnTo>
                  <a:pt x="0" y="2579855"/>
                </a:lnTo>
                <a:lnTo>
                  <a:pt x="0" y="0"/>
                </a:lnTo>
                <a:close/>
              </a:path>
            </a:pathLst>
          </a:custGeom>
          <a:blipFill>
            <a:blip r:embed="rId6"/>
            <a:stretch>
              <a:fillRect/>
            </a:stretch>
          </a:blipFill>
        </p:spPr>
      </p:sp>
      <p:sp>
        <p:nvSpPr>
          <p:cNvPr id="17" name="Freeform 17"/>
          <p:cNvSpPr/>
          <p:nvPr/>
        </p:nvSpPr>
        <p:spPr>
          <a:xfrm>
            <a:off x="984952" y="6766802"/>
            <a:ext cx="7609541" cy="3067596"/>
          </a:xfrm>
          <a:custGeom>
            <a:avLst/>
            <a:gdLst/>
            <a:ahLst/>
            <a:cxnLst/>
            <a:rect l="l" t="t" r="r" b="b"/>
            <a:pathLst>
              <a:path w="7609541" h="3067596">
                <a:moveTo>
                  <a:pt x="0" y="0"/>
                </a:moveTo>
                <a:lnTo>
                  <a:pt x="7609541" y="0"/>
                </a:lnTo>
                <a:lnTo>
                  <a:pt x="7609541" y="3067597"/>
                </a:lnTo>
                <a:lnTo>
                  <a:pt x="0" y="3067597"/>
                </a:lnTo>
                <a:lnTo>
                  <a:pt x="0" y="0"/>
                </a:lnTo>
                <a:close/>
              </a:path>
            </a:pathLst>
          </a:custGeom>
          <a:blipFill>
            <a:blip r:embed="rId7"/>
            <a:stretch>
              <a:fillRect/>
            </a:stretch>
          </a:blipFill>
        </p:spPr>
      </p:sp>
      <p:sp>
        <p:nvSpPr>
          <p:cNvPr id="18" name="TextBox 18"/>
          <p:cNvSpPr txBox="1"/>
          <p:nvPr/>
        </p:nvSpPr>
        <p:spPr>
          <a:xfrm>
            <a:off x="1589131" y="1762125"/>
            <a:ext cx="7254857" cy="1011561"/>
          </a:xfrm>
          <a:prstGeom prst="rect">
            <a:avLst/>
          </a:prstGeom>
        </p:spPr>
        <p:txBody>
          <a:bodyPr lIns="0" tIns="0" rIns="0" bIns="0" rtlCol="0" anchor="t">
            <a:spAutoFit/>
          </a:bodyPr>
          <a:lstStyle/>
          <a:p>
            <a:pPr algn="l">
              <a:lnSpc>
                <a:spcPts val="7560"/>
              </a:lnSpc>
            </a:pPr>
            <a:r>
              <a:rPr lang="en-US" sz="7000">
                <a:solidFill>
                  <a:srgbClr val="8D6F22"/>
                </a:solidFill>
                <a:latin typeface="The Seasons Bold"/>
              </a:rPr>
              <a:t>SQL Query 2</a:t>
            </a:r>
          </a:p>
        </p:txBody>
      </p:sp>
      <p:sp>
        <p:nvSpPr>
          <p:cNvPr id="19" name="TextBox 19"/>
          <p:cNvSpPr txBox="1"/>
          <p:nvPr/>
        </p:nvSpPr>
        <p:spPr>
          <a:xfrm>
            <a:off x="266065" y="3046736"/>
            <a:ext cx="9399685" cy="433826"/>
          </a:xfrm>
          <a:prstGeom prst="rect">
            <a:avLst/>
          </a:prstGeom>
        </p:spPr>
        <p:txBody>
          <a:bodyPr lIns="0" tIns="0" rIns="0" bIns="0" rtlCol="0" anchor="t">
            <a:spAutoFit/>
          </a:bodyPr>
          <a:lstStyle/>
          <a:p>
            <a:pPr algn="l">
              <a:lnSpc>
                <a:spcPts val="3293"/>
              </a:lnSpc>
            </a:pPr>
            <a:r>
              <a:rPr lang="en-US" sz="3049">
                <a:solidFill>
                  <a:srgbClr val="8D6F22"/>
                </a:solidFill>
                <a:latin typeface="The Seasons Bold"/>
              </a:rPr>
              <a:t>Which meal plan is the most popular among  guests? </a:t>
            </a:r>
          </a:p>
        </p:txBody>
      </p:sp>
      <p:sp>
        <p:nvSpPr>
          <p:cNvPr id="20" name="TextBox 20"/>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a:solidFill>
                  <a:srgbClr val="000000"/>
                </a:solidFill>
                <a:latin typeface="The Seasons Bold"/>
              </a:rPr>
              <a:t>Mentorness</a:t>
            </a:r>
          </a:p>
        </p:txBody>
      </p:sp>
      <p:grpSp>
        <p:nvGrpSpPr>
          <p:cNvPr id="21" name="Group 21"/>
          <p:cNvGrpSpPr/>
          <p:nvPr/>
        </p:nvGrpSpPr>
        <p:grpSpPr>
          <a:xfrm>
            <a:off x="15534587" y="9258300"/>
            <a:ext cx="1974898" cy="613968"/>
            <a:chOff x="0" y="0"/>
            <a:chExt cx="520138" cy="161703"/>
          </a:xfrm>
        </p:grpSpPr>
        <p:sp>
          <p:nvSpPr>
            <p:cNvPr id="22" name="Freeform 22"/>
            <p:cNvSpPr/>
            <p:nvPr/>
          </p:nvSpPr>
          <p:spPr>
            <a:xfrm>
              <a:off x="0" y="0"/>
              <a:ext cx="520138" cy="161703"/>
            </a:xfrm>
            <a:custGeom>
              <a:avLst/>
              <a:gdLst/>
              <a:ahLst/>
              <a:cxnLst/>
              <a:rect l="l" t="t" r="r" b="b"/>
              <a:pathLst>
                <a:path w="520138" h="161703">
                  <a:moveTo>
                    <a:pt x="0" y="0"/>
                  </a:moveTo>
                  <a:lnTo>
                    <a:pt x="520138" y="0"/>
                  </a:lnTo>
                  <a:lnTo>
                    <a:pt x="520138" y="161703"/>
                  </a:lnTo>
                  <a:lnTo>
                    <a:pt x="0" y="161703"/>
                  </a:lnTo>
                  <a:close/>
                </a:path>
              </a:pathLst>
            </a:custGeom>
            <a:solidFill>
              <a:srgbClr val="8D6F22"/>
            </a:solidFill>
          </p:spPr>
        </p:sp>
        <p:sp>
          <p:nvSpPr>
            <p:cNvPr id="23" name="TextBox 23"/>
            <p:cNvSpPr txBox="1"/>
            <p:nvPr/>
          </p:nvSpPr>
          <p:spPr>
            <a:xfrm>
              <a:off x="0" y="-57150"/>
              <a:ext cx="520138" cy="218853"/>
            </a:xfrm>
            <a:prstGeom prst="rect">
              <a:avLst/>
            </a:prstGeom>
          </p:spPr>
          <p:txBody>
            <a:bodyPr lIns="50800" tIns="50800" rIns="50800" bIns="50800" rtlCol="0" anchor="ctr"/>
            <a:lstStyle/>
            <a:p>
              <a:pPr algn="ctr">
                <a:lnSpc>
                  <a:spcPts val="2799"/>
                </a:lnSpc>
              </a:pPr>
              <a:endParaRPr/>
            </a:p>
          </p:txBody>
        </p:sp>
      </p:grpSp>
      <p:sp>
        <p:nvSpPr>
          <p:cNvPr id="24" name="TextBox 24"/>
          <p:cNvSpPr txBox="1"/>
          <p:nvPr/>
        </p:nvSpPr>
        <p:spPr>
          <a:xfrm>
            <a:off x="15752778" y="9357321"/>
            <a:ext cx="1538516"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rPr>
              <a:t>Read More</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412262" y="8838176"/>
            <a:ext cx="1974898" cy="538623"/>
            <a:chOff x="0" y="0"/>
            <a:chExt cx="520138" cy="141859"/>
          </a:xfrm>
        </p:grpSpPr>
        <p:sp>
          <p:nvSpPr>
            <p:cNvPr id="3" name="Freeform 3"/>
            <p:cNvSpPr/>
            <p:nvPr/>
          </p:nvSpPr>
          <p:spPr>
            <a:xfrm>
              <a:off x="0" y="0"/>
              <a:ext cx="520138" cy="141859"/>
            </a:xfrm>
            <a:custGeom>
              <a:avLst/>
              <a:gdLst/>
              <a:ahLst/>
              <a:cxnLst/>
              <a:rect l="l" t="t" r="r" b="b"/>
              <a:pathLst>
                <a:path w="520138" h="141859">
                  <a:moveTo>
                    <a:pt x="0" y="0"/>
                  </a:moveTo>
                  <a:lnTo>
                    <a:pt x="520138" y="0"/>
                  </a:lnTo>
                  <a:lnTo>
                    <a:pt x="520138" y="141859"/>
                  </a:lnTo>
                  <a:lnTo>
                    <a:pt x="0" y="141859"/>
                  </a:lnTo>
                  <a:close/>
                </a:path>
              </a:pathLst>
            </a:custGeom>
            <a:solidFill>
              <a:srgbClr val="8D6F22"/>
            </a:solidFill>
          </p:spPr>
        </p:sp>
        <p:sp>
          <p:nvSpPr>
            <p:cNvPr id="4" name="TextBox 4"/>
            <p:cNvSpPr txBox="1"/>
            <p:nvPr/>
          </p:nvSpPr>
          <p:spPr>
            <a:xfrm>
              <a:off x="0" y="-57150"/>
              <a:ext cx="520138" cy="199009"/>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52879" y="-390004"/>
            <a:ext cx="7201304" cy="11067008"/>
            <a:chOff x="0" y="0"/>
            <a:chExt cx="1896640" cy="2914768"/>
          </a:xfrm>
        </p:grpSpPr>
        <p:sp>
          <p:nvSpPr>
            <p:cNvPr id="6" name="Freeform 6"/>
            <p:cNvSpPr/>
            <p:nvPr/>
          </p:nvSpPr>
          <p:spPr>
            <a:xfrm>
              <a:off x="0" y="0"/>
              <a:ext cx="1896640" cy="2914767"/>
            </a:xfrm>
            <a:custGeom>
              <a:avLst/>
              <a:gdLst/>
              <a:ahLst/>
              <a:cxnLst/>
              <a:rect l="l" t="t" r="r" b="b"/>
              <a:pathLst>
                <a:path w="1896640" h="2914767">
                  <a:moveTo>
                    <a:pt x="0" y="0"/>
                  </a:moveTo>
                  <a:lnTo>
                    <a:pt x="1896640" y="0"/>
                  </a:lnTo>
                  <a:lnTo>
                    <a:pt x="1896640" y="2914767"/>
                  </a:lnTo>
                  <a:lnTo>
                    <a:pt x="0" y="2914767"/>
                  </a:lnTo>
                  <a:close/>
                </a:path>
              </a:pathLst>
            </a:custGeom>
            <a:solidFill>
              <a:srgbClr val="000000"/>
            </a:solidFill>
          </p:spPr>
        </p:sp>
        <p:sp>
          <p:nvSpPr>
            <p:cNvPr id="7" name="TextBox 7"/>
            <p:cNvSpPr txBox="1"/>
            <p:nvPr/>
          </p:nvSpPr>
          <p:spPr>
            <a:xfrm>
              <a:off x="0" y="-57150"/>
              <a:ext cx="1896640" cy="297191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889711" y="9258300"/>
            <a:ext cx="348469" cy="382551"/>
          </a:xfrm>
          <a:custGeom>
            <a:avLst/>
            <a:gdLst/>
            <a:ahLst/>
            <a:cxnLst/>
            <a:rect l="l" t="t" r="r" b="b"/>
            <a:pathLst>
              <a:path w="348469" h="382551">
                <a:moveTo>
                  <a:pt x="0" y="0"/>
                </a:moveTo>
                <a:lnTo>
                  <a:pt x="348469" y="0"/>
                </a:lnTo>
                <a:lnTo>
                  <a:pt x="348469" y="382551"/>
                </a:lnTo>
                <a:lnTo>
                  <a:pt x="0" y="3825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545619" y="1886846"/>
            <a:ext cx="5407994" cy="3675509"/>
            <a:chOff x="0" y="0"/>
            <a:chExt cx="837840" cy="569433"/>
          </a:xfrm>
        </p:grpSpPr>
        <p:sp>
          <p:nvSpPr>
            <p:cNvPr id="11" name="Freeform 11"/>
            <p:cNvSpPr/>
            <p:nvPr/>
          </p:nvSpPr>
          <p:spPr>
            <a:xfrm>
              <a:off x="0" y="0"/>
              <a:ext cx="837840" cy="569432"/>
            </a:xfrm>
            <a:custGeom>
              <a:avLst/>
              <a:gdLst/>
              <a:ahLst/>
              <a:cxnLst/>
              <a:rect l="l" t="t" r="r" b="b"/>
              <a:pathLst>
                <a:path w="837840" h="569432">
                  <a:moveTo>
                    <a:pt x="0" y="0"/>
                  </a:moveTo>
                  <a:lnTo>
                    <a:pt x="837840" y="0"/>
                  </a:lnTo>
                  <a:lnTo>
                    <a:pt x="837840" y="569432"/>
                  </a:lnTo>
                  <a:lnTo>
                    <a:pt x="0" y="569432"/>
                  </a:lnTo>
                  <a:close/>
                </a:path>
              </a:pathLst>
            </a:custGeom>
            <a:blipFill>
              <a:blip r:embed="rId6"/>
              <a:stretch>
                <a:fillRect l="-1005" r="-1005"/>
              </a:stretch>
            </a:blipFill>
          </p:spPr>
        </p:sp>
      </p:grpSp>
      <p:grpSp>
        <p:nvGrpSpPr>
          <p:cNvPr id="12" name="Group 12"/>
          <p:cNvGrpSpPr/>
          <p:nvPr/>
        </p:nvGrpSpPr>
        <p:grpSpPr>
          <a:xfrm>
            <a:off x="933356" y="6482739"/>
            <a:ext cx="5249004" cy="3158112"/>
            <a:chOff x="0" y="0"/>
            <a:chExt cx="813208" cy="489274"/>
          </a:xfrm>
        </p:grpSpPr>
        <p:sp>
          <p:nvSpPr>
            <p:cNvPr id="13" name="Freeform 13"/>
            <p:cNvSpPr/>
            <p:nvPr/>
          </p:nvSpPr>
          <p:spPr>
            <a:xfrm>
              <a:off x="0" y="0"/>
              <a:ext cx="813208" cy="489274"/>
            </a:xfrm>
            <a:custGeom>
              <a:avLst/>
              <a:gdLst/>
              <a:ahLst/>
              <a:cxnLst/>
              <a:rect l="l" t="t" r="r" b="b"/>
              <a:pathLst>
                <a:path w="813208" h="489274">
                  <a:moveTo>
                    <a:pt x="0" y="0"/>
                  </a:moveTo>
                  <a:lnTo>
                    <a:pt x="813208" y="0"/>
                  </a:lnTo>
                  <a:lnTo>
                    <a:pt x="813208" y="489274"/>
                  </a:lnTo>
                  <a:lnTo>
                    <a:pt x="0" y="489274"/>
                  </a:lnTo>
                  <a:close/>
                </a:path>
              </a:pathLst>
            </a:custGeom>
            <a:blipFill>
              <a:blip r:embed="rId7"/>
              <a:stretch>
                <a:fillRect t="-5367" b="-5367"/>
              </a:stretch>
            </a:blipFill>
          </p:spPr>
        </p:sp>
      </p:grpSp>
      <p:grpSp>
        <p:nvGrpSpPr>
          <p:cNvPr id="14" name="Group 14"/>
          <p:cNvGrpSpPr/>
          <p:nvPr/>
        </p:nvGrpSpPr>
        <p:grpSpPr>
          <a:xfrm>
            <a:off x="6182360" y="-111441"/>
            <a:ext cx="532129" cy="2941746"/>
            <a:chOff x="0" y="0"/>
            <a:chExt cx="140149" cy="774781"/>
          </a:xfrm>
        </p:grpSpPr>
        <p:sp>
          <p:nvSpPr>
            <p:cNvPr id="15" name="Freeform 15"/>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6" name="TextBox 16"/>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
        <p:nvSpPr>
          <p:cNvPr id="17" name="Freeform 17"/>
          <p:cNvSpPr/>
          <p:nvPr/>
        </p:nvSpPr>
        <p:spPr>
          <a:xfrm>
            <a:off x="5636094" y="3049380"/>
            <a:ext cx="11253616" cy="1703767"/>
          </a:xfrm>
          <a:custGeom>
            <a:avLst/>
            <a:gdLst/>
            <a:ahLst/>
            <a:cxnLst/>
            <a:rect l="l" t="t" r="r" b="b"/>
            <a:pathLst>
              <a:path w="11253616" h="1703767">
                <a:moveTo>
                  <a:pt x="0" y="0"/>
                </a:moveTo>
                <a:lnTo>
                  <a:pt x="11253617" y="0"/>
                </a:lnTo>
                <a:lnTo>
                  <a:pt x="11253617" y="1703768"/>
                </a:lnTo>
                <a:lnTo>
                  <a:pt x="0" y="1703768"/>
                </a:lnTo>
                <a:lnTo>
                  <a:pt x="0" y="0"/>
                </a:lnTo>
                <a:close/>
              </a:path>
            </a:pathLst>
          </a:custGeom>
          <a:blipFill>
            <a:blip r:embed="rId8"/>
            <a:stretch>
              <a:fillRect b="-3058"/>
            </a:stretch>
          </a:blipFill>
        </p:spPr>
      </p:sp>
      <p:sp>
        <p:nvSpPr>
          <p:cNvPr id="18" name="Freeform 18"/>
          <p:cNvSpPr/>
          <p:nvPr/>
        </p:nvSpPr>
        <p:spPr>
          <a:xfrm>
            <a:off x="7034384" y="5143500"/>
            <a:ext cx="8892915" cy="3128989"/>
          </a:xfrm>
          <a:custGeom>
            <a:avLst/>
            <a:gdLst/>
            <a:ahLst/>
            <a:cxnLst/>
            <a:rect l="l" t="t" r="r" b="b"/>
            <a:pathLst>
              <a:path w="8892915" h="3128989">
                <a:moveTo>
                  <a:pt x="0" y="0"/>
                </a:moveTo>
                <a:lnTo>
                  <a:pt x="8892915" y="0"/>
                </a:lnTo>
                <a:lnTo>
                  <a:pt x="8892915" y="3128989"/>
                </a:lnTo>
                <a:lnTo>
                  <a:pt x="0" y="3128989"/>
                </a:lnTo>
                <a:lnTo>
                  <a:pt x="0" y="0"/>
                </a:lnTo>
                <a:close/>
              </a:path>
            </a:pathLst>
          </a:custGeom>
          <a:blipFill>
            <a:blip r:embed="rId9"/>
            <a:stretch>
              <a:fillRect/>
            </a:stretch>
          </a:blipFill>
        </p:spPr>
      </p:sp>
      <p:sp>
        <p:nvSpPr>
          <p:cNvPr id="19" name="TextBox 19"/>
          <p:cNvSpPr txBox="1"/>
          <p:nvPr/>
        </p:nvSpPr>
        <p:spPr>
          <a:xfrm>
            <a:off x="7170961" y="264270"/>
            <a:ext cx="7459492" cy="1011561"/>
          </a:xfrm>
          <a:prstGeom prst="rect">
            <a:avLst/>
          </a:prstGeom>
        </p:spPr>
        <p:txBody>
          <a:bodyPr lIns="0" tIns="0" rIns="0" bIns="0" rtlCol="0" anchor="t">
            <a:spAutoFit/>
          </a:bodyPr>
          <a:lstStyle/>
          <a:p>
            <a:pPr algn="l">
              <a:lnSpc>
                <a:spcPts val="7560"/>
              </a:lnSpc>
            </a:pPr>
            <a:r>
              <a:rPr lang="en-US" sz="7000">
                <a:solidFill>
                  <a:srgbClr val="8D6F22"/>
                </a:solidFill>
                <a:latin typeface="The Seasons Bold"/>
              </a:rPr>
              <a:t>SQL Query 3</a:t>
            </a:r>
          </a:p>
        </p:txBody>
      </p:sp>
      <p:sp>
        <p:nvSpPr>
          <p:cNvPr id="20" name="TextBox 20"/>
          <p:cNvSpPr txBox="1"/>
          <p:nvPr/>
        </p:nvSpPr>
        <p:spPr>
          <a:xfrm>
            <a:off x="14630453" y="8899525"/>
            <a:ext cx="1538516"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rPr>
              <a:t>Read More</a:t>
            </a:r>
          </a:p>
        </p:txBody>
      </p:sp>
      <p:sp>
        <p:nvSpPr>
          <p:cNvPr id="21" name="TextBox 21"/>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a:solidFill>
                  <a:srgbClr val="FFFFFF"/>
                </a:solidFill>
                <a:latin typeface="The Seasons Bold"/>
              </a:rPr>
              <a:t>Mentorness</a:t>
            </a:r>
          </a:p>
        </p:txBody>
      </p:sp>
      <p:sp>
        <p:nvSpPr>
          <p:cNvPr id="22" name="TextBox 22"/>
          <p:cNvSpPr txBox="1"/>
          <p:nvPr/>
        </p:nvSpPr>
        <p:spPr>
          <a:xfrm>
            <a:off x="7034384" y="1518357"/>
            <a:ext cx="10224916" cy="838702"/>
          </a:xfrm>
          <a:prstGeom prst="rect">
            <a:avLst/>
          </a:prstGeom>
        </p:spPr>
        <p:txBody>
          <a:bodyPr lIns="0" tIns="0" rIns="0" bIns="0" rtlCol="0" anchor="t">
            <a:spAutoFit/>
          </a:bodyPr>
          <a:lstStyle/>
          <a:p>
            <a:pPr algn="l">
              <a:lnSpc>
                <a:spcPts val="3185"/>
              </a:lnSpc>
            </a:pPr>
            <a:r>
              <a:rPr lang="en-US" sz="2949">
                <a:solidFill>
                  <a:srgbClr val="8D6F22"/>
                </a:solidFill>
                <a:latin typeface="The Seasons Bold"/>
              </a:rPr>
              <a:t>What is the average price per room for reservations involving children?</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65750" y="-390004"/>
            <a:ext cx="8974741" cy="12498013"/>
            <a:chOff x="0" y="0"/>
            <a:chExt cx="2363718" cy="3291658"/>
          </a:xfrm>
        </p:grpSpPr>
        <p:sp>
          <p:nvSpPr>
            <p:cNvPr id="3" name="Freeform 3"/>
            <p:cNvSpPr/>
            <p:nvPr/>
          </p:nvSpPr>
          <p:spPr>
            <a:xfrm>
              <a:off x="0" y="0"/>
              <a:ext cx="2363718" cy="3291658"/>
            </a:xfrm>
            <a:custGeom>
              <a:avLst/>
              <a:gdLst/>
              <a:ahLst/>
              <a:cxnLst/>
              <a:rect l="l" t="t" r="r" b="b"/>
              <a:pathLst>
                <a:path w="2363718" h="3291658">
                  <a:moveTo>
                    <a:pt x="0" y="0"/>
                  </a:moveTo>
                  <a:lnTo>
                    <a:pt x="2363718" y="0"/>
                  </a:lnTo>
                  <a:lnTo>
                    <a:pt x="2363718" y="3291658"/>
                  </a:lnTo>
                  <a:lnTo>
                    <a:pt x="0" y="3291658"/>
                  </a:lnTo>
                  <a:close/>
                </a:path>
              </a:pathLst>
            </a:custGeom>
            <a:solidFill>
              <a:srgbClr val="000000"/>
            </a:solidFill>
          </p:spPr>
        </p:sp>
        <p:sp>
          <p:nvSpPr>
            <p:cNvPr id="4" name="TextBox 4"/>
            <p:cNvSpPr txBox="1"/>
            <p:nvPr/>
          </p:nvSpPr>
          <p:spPr>
            <a:xfrm>
              <a:off x="0" y="-57150"/>
              <a:ext cx="2363718" cy="334880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179914" y="695721"/>
            <a:ext cx="7329572" cy="4313590"/>
            <a:chOff x="0" y="0"/>
            <a:chExt cx="1096782" cy="645477"/>
          </a:xfrm>
        </p:grpSpPr>
        <p:sp>
          <p:nvSpPr>
            <p:cNvPr id="6" name="Freeform 6"/>
            <p:cNvSpPr/>
            <p:nvPr/>
          </p:nvSpPr>
          <p:spPr>
            <a:xfrm>
              <a:off x="0" y="0"/>
              <a:ext cx="1096782" cy="645477"/>
            </a:xfrm>
            <a:custGeom>
              <a:avLst/>
              <a:gdLst/>
              <a:ahLst/>
              <a:cxnLst/>
              <a:rect l="l" t="t" r="r" b="b"/>
              <a:pathLst>
                <a:path w="1096782" h="645477">
                  <a:moveTo>
                    <a:pt x="0" y="0"/>
                  </a:moveTo>
                  <a:lnTo>
                    <a:pt x="1096782" y="0"/>
                  </a:lnTo>
                  <a:lnTo>
                    <a:pt x="1096782" y="645477"/>
                  </a:lnTo>
                  <a:lnTo>
                    <a:pt x="0" y="645477"/>
                  </a:lnTo>
                  <a:close/>
                </a:path>
              </a:pathLst>
            </a:custGeom>
            <a:blipFill>
              <a:blip r:embed="rId2"/>
              <a:stretch>
                <a:fillRect t="-6603" b="-6603"/>
              </a:stretch>
            </a:blipFill>
          </p:spPr>
        </p:sp>
      </p:grpSp>
      <p:grpSp>
        <p:nvGrpSpPr>
          <p:cNvPr id="7" name="Group 7"/>
          <p:cNvGrpSpPr/>
          <p:nvPr/>
        </p:nvGrpSpPr>
        <p:grpSpPr>
          <a:xfrm>
            <a:off x="9331025" y="5576865"/>
            <a:ext cx="7526522" cy="4245123"/>
            <a:chOff x="0" y="0"/>
            <a:chExt cx="1049630" cy="592014"/>
          </a:xfrm>
        </p:grpSpPr>
        <p:sp>
          <p:nvSpPr>
            <p:cNvPr id="8" name="Freeform 8"/>
            <p:cNvSpPr/>
            <p:nvPr/>
          </p:nvSpPr>
          <p:spPr>
            <a:xfrm>
              <a:off x="0" y="0"/>
              <a:ext cx="1049630" cy="592014"/>
            </a:xfrm>
            <a:custGeom>
              <a:avLst/>
              <a:gdLst/>
              <a:ahLst/>
              <a:cxnLst/>
              <a:rect l="l" t="t" r="r" b="b"/>
              <a:pathLst>
                <a:path w="1049630" h="592014">
                  <a:moveTo>
                    <a:pt x="0" y="0"/>
                  </a:moveTo>
                  <a:lnTo>
                    <a:pt x="1049630" y="0"/>
                  </a:lnTo>
                  <a:lnTo>
                    <a:pt x="1049630" y="592014"/>
                  </a:lnTo>
                  <a:lnTo>
                    <a:pt x="0" y="592014"/>
                  </a:lnTo>
                  <a:close/>
                </a:path>
              </a:pathLst>
            </a:custGeom>
            <a:blipFill>
              <a:blip r:embed="rId3"/>
              <a:stretch>
                <a:fillRect t="-2025" b="-2025"/>
              </a:stretch>
            </a:blipFill>
          </p:spPr>
        </p:sp>
      </p:grpSp>
      <p:sp>
        <p:nvSpPr>
          <p:cNvPr id="9" name="Freeform 9"/>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rot="-10800000">
            <a:off x="9399685" y="-347721"/>
            <a:ext cx="532129" cy="2941746"/>
            <a:chOff x="0" y="0"/>
            <a:chExt cx="140149" cy="774781"/>
          </a:xfrm>
        </p:grpSpPr>
        <p:sp>
          <p:nvSpPr>
            <p:cNvPr id="11" name="Freeform 11"/>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2" name="TextBox 12"/>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13" name="Group 13"/>
          <p:cNvGrpSpPr/>
          <p:nvPr/>
        </p:nvGrpSpPr>
        <p:grpSpPr>
          <a:xfrm rot="-10800000">
            <a:off x="0" y="7981271"/>
            <a:ext cx="532129" cy="2941746"/>
            <a:chOff x="0" y="0"/>
            <a:chExt cx="140149" cy="774781"/>
          </a:xfrm>
        </p:grpSpPr>
        <p:sp>
          <p:nvSpPr>
            <p:cNvPr id="14" name="Freeform 14"/>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5" name="TextBox 15"/>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15534587" y="9258300"/>
            <a:ext cx="1974898" cy="613968"/>
            <a:chOff x="0" y="0"/>
            <a:chExt cx="520138" cy="161703"/>
          </a:xfrm>
        </p:grpSpPr>
        <p:sp>
          <p:nvSpPr>
            <p:cNvPr id="17" name="Freeform 17"/>
            <p:cNvSpPr/>
            <p:nvPr/>
          </p:nvSpPr>
          <p:spPr>
            <a:xfrm>
              <a:off x="0" y="0"/>
              <a:ext cx="520138" cy="161703"/>
            </a:xfrm>
            <a:custGeom>
              <a:avLst/>
              <a:gdLst/>
              <a:ahLst/>
              <a:cxnLst/>
              <a:rect l="l" t="t" r="r" b="b"/>
              <a:pathLst>
                <a:path w="520138" h="161703">
                  <a:moveTo>
                    <a:pt x="0" y="0"/>
                  </a:moveTo>
                  <a:lnTo>
                    <a:pt x="520138" y="0"/>
                  </a:lnTo>
                  <a:lnTo>
                    <a:pt x="520138" y="161703"/>
                  </a:lnTo>
                  <a:lnTo>
                    <a:pt x="0" y="161703"/>
                  </a:lnTo>
                  <a:close/>
                </a:path>
              </a:pathLst>
            </a:custGeom>
            <a:solidFill>
              <a:srgbClr val="8D6F22"/>
            </a:solidFill>
          </p:spPr>
        </p:sp>
        <p:sp>
          <p:nvSpPr>
            <p:cNvPr id="18" name="TextBox 18"/>
            <p:cNvSpPr txBox="1"/>
            <p:nvPr/>
          </p:nvSpPr>
          <p:spPr>
            <a:xfrm>
              <a:off x="0" y="-57150"/>
              <a:ext cx="520138" cy="218853"/>
            </a:xfrm>
            <a:prstGeom prst="rect">
              <a:avLst/>
            </a:prstGeom>
          </p:spPr>
          <p:txBody>
            <a:bodyPr lIns="50800" tIns="50800" rIns="50800" bIns="50800" rtlCol="0" anchor="ctr"/>
            <a:lstStyle/>
            <a:p>
              <a:pPr algn="ctr">
                <a:lnSpc>
                  <a:spcPts val="2799"/>
                </a:lnSpc>
              </a:pPr>
              <a:endParaRPr/>
            </a:p>
          </p:txBody>
        </p:sp>
      </p:grpSp>
      <p:sp>
        <p:nvSpPr>
          <p:cNvPr id="19" name="Freeform 19"/>
          <p:cNvSpPr/>
          <p:nvPr/>
        </p:nvSpPr>
        <p:spPr>
          <a:xfrm>
            <a:off x="532129" y="3993493"/>
            <a:ext cx="13009082" cy="2143421"/>
          </a:xfrm>
          <a:custGeom>
            <a:avLst/>
            <a:gdLst/>
            <a:ahLst/>
            <a:cxnLst/>
            <a:rect l="l" t="t" r="r" b="b"/>
            <a:pathLst>
              <a:path w="13009082" h="2143421">
                <a:moveTo>
                  <a:pt x="0" y="0"/>
                </a:moveTo>
                <a:lnTo>
                  <a:pt x="13009082" y="0"/>
                </a:lnTo>
                <a:lnTo>
                  <a:pt x="13009082" y="2143422"/>
                </a:lnTo>
                <a:lnTo>
                  <a:pt x="0" y="2143422"/>
                </a:lnTo>
                <a:lnTo>
                  <a:pt x="0" y="0"/>
                </a:lnTo>
                <a:close/>
              </a:path>
            </a:pathLst>
          </a:custGeom>
          <a:blipFill>
            <a:blip r:embed="rId6"/>
            <a:stretch>
              <a:fillRect/>
            </a:stretch>
          </a:blipFill>
        </p:spPr>
      </p:sp>
      <p:sp>
        <p:nvSpPr>
          <p:cNvPr id="20" name="Freeform 20"/>
          <p:cNvSpPr/>
          <p:nvPr/>
        </p:nvSpPr>
        <p:spPr>
          <a:xfrm>
            <a:off x="1028700" y="6649846"/>
            <a:ext cx="7460127" cy="3222422"/>
          </a:xfrm>
          <a:custGeom>
            <a:avLst/>
            <a:gdLst/>
            <a:ahLst/>
            <a:cxnLst/>
            <a:rect l="l" t="t" r="r" b="b"/>
            <a:pathLst>
              <a:path w="7460127" h="3222422">
                <a:moveTo>
                  <a:pt x="0" y="0"/>
                </a:moveTo>
                <a:lnTo>
                  <a:pt x="7460127" y="0"/>
                </a:lnTo>
                <a:lnTo>
                  <a:pt x="7460127" y="3222422"/>
                </a:lnTo>
                <a:lnTo>
                  <a:pt x="0" y="3222422"/>
                </a:lnTo>
                <a:lnTo>
                  <a:pt x="0" y="0"/>
                </a:lnTo>
                <a:close/>
              </a:path>
            </a:pathLst>
          </a:custGeom>
          <a:blipFill>
            <a:blip r:embed="rId7"/>
            <a:stretch>
              <a:fillRect/>
            </a:stretch>
          </a:blipFill>
        </p:spPr>
      </p:sp>
      <p:sp>
        <p:nvSpPr>
          <p:cNvPr id="21" name="TextBox 21"/>
          <p:cNvSpPr txBox="1"/>
          <p:nvPr/>
        </p:nvSpPr>
        <p:spPr>
          <a:xfrm>
            <a:off x="1589131" y="1762125"/>
            <a:ext cx="7254857" cy="1011561"/>
          </a:xfrm>
          <a:prstGeom prst="rect">
            <a:avLst/>
          </a:prstGeom>
        </p:spPr>
        <p:txBody>
          <a:bodyPr lIns="0" tIns="0" rIns="0" bIns="0" rtlCol="0" anchor="t">
            <a:spAutoFit/>
          </a:bodyPr>
          <a:lstStyle/>
          <a:p>
            <a:pPr algn="l">
              <a:lnSpc>
                <a:spcPts val="7560"/>
              </a:lnSpc>
            </a:pPr>
            <a:r>
              <a:rPr lang="en-US" sz="7000">
                <a:solidFill>
                  <a:srgbClr val="8D6F22"/>
                </a:solidFill>
                <a:latin typeface="The Seasons Bold"/>
              </a:rPr>
              <a:t>SQL Query 4</a:t>
            </a:r>
          </a:p>
        </p:txBody>
      </p:sp>
      <p:sp>
        <p:nvSpPr>
          <p:cNvPr id="22" name="TextBox 22"/>
          <p:cNvSpPr txBox="1"/>
          <p:nvPr/>
        </p:nvSpPr>
        <p:spPr>
          <a:xfrm>
            <a:off x="266065" y="3046736"/>
            <a:ext cx="9399685" cy="433826"/>
          </a:xfrm>
          <a:prstGeom prst="rect">
            <a:avLst/>
          </a:prstGeom>
        </p:spPr>
        <p:txBody>
          <a:bodyPr lIns="0" tIns="0" rIns="0" bIns="0" rtlCol="0" anchor="t">
            <a:spAutoFit/>
          </a:bodyPr>
          <a:lstStyle/>
          <a:p>
            <a:pPr algn="l">
              <a:lnSpc>
                <a:spcPts val="3293"/>
              </a:lnSpc>
            </a:pPr>
            <a:r>
              <a:rPr lang="en-US" sz="3049">
                <a:solidFill>
                  <a:srgbClr val="8D6F22"/>
                </a:solidFill>
                <a:latin typeface="The Seasons Bold"/>
              </a:rPr>
              <a:t>How many reservations were made for the year 2018?</a:t>
            </a:r>
          </a:p>
        </p:txBody>
      </p:sp>
      <p:sp>
        <p:nvSpPr>
          <p:cNvPr id="23" name="TextBox 23"/>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a:solidFill>
                  <a:srgbClr val="000000"/>
                </a:solidFill>
                <a:latin typeface="The Seasons Bold"/>
              </a:rPr>
              <a:t>Mentorness</a:t>
            </a:r>
          </a:p>
        </p:txBody>
      </p:sp>
      <p:sp>
        <p:nvSpPr>
          <p:cNvPr id="24" name="TextBox 24"/>
          <p:cNvSpPr txBox="1"/>
          <p:nvPr/>
        </p:nvSpPr>
        <p:spPr>
          <a:xfrm>
            <a:off x="15752778" y="9357321"/>
            <a:ext cx="1538516"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rPr>
              <a:t>Read More</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412262" y="8838176"/>
            <a:ext cx="1974898" cy="538623"/>
            <a:chOff x="0" y="0"/>
            <a:chExt cx="520138" cy="141859"/>
          </a:xfrm>
        </p:grpSpPr>
        <p:sp>
          <p:nvSpPr>
            <p:cNvPr id="3" name="Freeform 3"/>
            <p:cNvSpPr/>
            <p:nvPr/>
          </p:nvSpPr>
          <p:spPr>
            <a:xfrm>
              <a:off x="0" y="0"/>
              <a:ext cx="520138" cy="141859"/>
            </a:xfrm>
            <a:custGeom>
              <a:avLst/>
              <a:gdLst/>
              <a:ahLst/>
              <a:cxnLst/>
              <a:rect l="l" t="t" r="r" b="b"/>
              <a:pathLst>
                <a:path w="520138" h="141859">
                  <a:moveTo>
                    <a:pt x="0" y="0"/>
                  </a:moveTo>
                  <a:lnTo>
                    <a:pt x="520138" y="0"/>
                  </a:lnTo>
                  <a:lnTo>
                    <a:pt x="520138" y="141859"/>
                  </a:lnTo>
                  <a:lnTo>
                    <a:pt x="0" y="141859"/>
                  </a:lnTo>
                  <a:close/>
                </a:path>
              </a:pathLst>
            </a:custGeom>
            <a:solidFill>
              <a:srgbClr val="8D6F22"/>
            </a:solidFill>
          </p:spPr>
        </p:sp>
        <p:sp>
          <p:nvSpPr>
            <p:cNvPr id="4" name="TextBox 4"/>
            <p:cNvSpPr txBox="1"/>
            <p:nvPr/>
          </p:nvSpPr>
          <p:spPr>
            <a:xfrm>
              <a:off x="0" y="-57150"/>
              <a:ext cx="520138" cy="199009"/>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52879" y="-390004"/>
            <a:ext cx="7201304" cy="11067008"/>
            <a:chOff x="0" y="0"/>
            <a:chExt cx="1896640" cy="2914768"/>
          </a:xfrm>
        </p:grpSpPr>
        <p:sp>
          <p:nvSpPr>
            <p:cNvPr id="6" name="Freeform 6"/>
            <p:cNvSpPr/>
            <p:nvPr/>
          </p:nvSpPr>
          <p:spPr>
            <a:xfrm>
              <a:off x="0" y="0"/>
              <a:ext cx="1896640" cy="2914767"/>
            </a:xfrm>
            <a:custGeom>
              <a:avLst/>
              <a:gdLst/>
              <a:ahLst/>
              <a:cxnLst/>
              <a:rect l="l" t="t" r="r" b="b"/>
              <a:pathLst>
                <a:path w="1896640" h="2914767">
                  <a:moveTo>
                    <a:pt x="0" y="0"/>
                  </a:moveTo>
                  <a:lnTo>
                    <a:pt x="1896640" y="0"/>
                  </a:lnTo>
                  <a:lnTo>
                    <a:pt x="1896640" y="2914767"/>
                  </a:lnTo>
                  <a:lnTo>
                    <a:pt x="0" y="2914767"/>
                  </a:lnTo>
                  <a:close/>
                </a:path>
              </a:pathLst>
            </a:custGeom>
            <a:solidFill>
              <a:srgbClr val="000000"/>
            </a:solidFill>
          </p:spPr>
        </p:sp>
        <p:sp>
          <p:nvSpPr>
            <p:cNvPr id="7" name="TextBox 7"/>
            <p:cNvSpPr txBox="1"/>
            <p:nvPr/>
          </p:nvSpPr>
          <p:spPr>
            <a:xfrm>
              <a:off x="0" y="-57150"/>
              <a:ext cx="1896640" cy="297191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889711" y="9258300"/>
            <a:ext cx="348469" cy="382551"/>
          </a:xfrm>
          <a:custGeom>
            <a:avLst/>
            <a:gdLst/>
            <a:ahLst/>
            <a:cxnLst/>
            <a:rect l="l" t="t" r="r" b="b"/>
            <a:pathLst>
              <a:path w="348469" h="382551">
                <a:moveTo>
                  <a:pt x="0" y="0"/>
                </a:moveTo>
                <a:lnTo>
                  <a:pt x="348469" y="0"/>
                </a:lnTo>
                <a:lnTo>
                  <a:pt x="348469" y="382551"/>
                </a:lnTo>
                <a:lnTo>
                  <a:pt x="0" y="3825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545619" y="1886846"/>
            <a:ext cx="5407994" cy="3675509"/>
            <a:chOff x="0" y="0"/>
            <a:chExt cx="837840" cy="569433"/>
          </a:xfrm>
        </p:grpSpPr>
        <p:sp>
          <p:nvSpPr>
            <p:cNvPr id="11" name="Freeform 11"/>
            <p:cNvSpPr/>
            <p:nvPr/>
          </p:nvSpPr>
          <p:spPr>
            <a:xfrm>
              <a:off x="0" y="0"/>
              <a:ext cx="837840" cy="569432"/>
            </a:xfrm>
            <a:custGeom>
              <a:avLst/>
              <a:gdLst/>
              <a:ahLst/>
              <a:cxnLst/>
              <a:rect l="l" t="t" r="r" b="b"/>
              <a:pathLst>
                <a:path w="837840" h="569432">
                  <a:moveTo>
                    <a:pt x="0" y="0"/>
                  </a:moveTo>
                  <a:lnTo>
                    <a:pt x="837840" y="0"/>
                  </a:lnTo>
                  <a:lnTo>
                    <a:pt x="837840" y="569432"/>
                  </a:lnTo>
                  <a:lnTo>
                    <a:pt x="0" y="569432"/>
                  </a:lnTo>
                  <a:close/>
                </a:path>
              </a:pathLst>
            </a:custGeom>
            <a:blipFill>
              <a:blip r:embed="rId6"/>
              <a:stretch>
                <a:fillRect l="-1005" r="-1005"/>
              </a:stretch>
            </a:blipFill>
          </p:spPr>
        </p:sp>
      </p:grpSp>
      <p:grpSp>
        <p:nvGrpSpPr>
          <p:cNvPr id="12" name="Group 12"/>
          <p:cNvGrpSpPr/>
          <p:nvPr/>
        </p:nvGrpSpPr>
        <p:grpSpPr>
          <a:xfrm>
            <a:off x="933356" y="6482739"/>
            <a:ext cx="5249004" cy="3158112"/>
            <a:chOff x="0" y="0"/>
            <a:chExt cx="813208" cy="489274"/>
          </a:xfrm>
        </p:grpSpPr>
        <p:sp>
          <p:nvSpPr>
            <p:cNvPr id="13" name="Freeform 13"/>
            <p:cNvSpPr/>
            <p:nvPr/>
          </p:nvSpPr>
          <p:spPr>
            <a:xfrm>
              <a:off x="0" y="0"/>
              <a:ext cx="813208" cy="489274"/>
            </a:xfrm>
            <a:custGeom>
              <a:avLst/>
              <a:gdLst/>
              <a:ahLst/>
              <a:cxnLst/>
              <a:rect l="l" t="t" r="r" b="b"/>
              <a:pathLst>
                <a:path w="813208" h="489274">
                  <a:moveTo>
                    <a:pt x="0" y="0"/>
                  </a:moveTo>
                  <a:lnTo>
                    <a:pt x="813208" y="0"/>
                  </a:lnTo>
                  <a:lnTo>
                    <a:pt x="813208" y="489274"/>
                  </a:lnTo>
                  <a:lnTo>
                    <a:pt x="0" y="489274"/>
                  </a:lnTo>
                  <a:close/>
                </a:path>
              </a:pathLst>
            </a:custGeom>
            <a:blipFill>
              <a:blip r:embed="rId7"/>
              <a:stretch>
                <a:fillRect t="-5367" b="-5367"/>
              </a:stretch>
            </a:blipFill>
          </p:spPr>
        </p:sp>
      </p:grpSp>
      <p:grpSp>
        <p:nvGrpSpPr>
          <p:cNvPr id="14" name="Group 14"/>
          <p:cNvGrpSpPr/>
          <p:nvPr/>
        </p:nvGrpSpPr>
        <p:grpSpPr>
          <a:xfrm>
            <a:off x="6182360" y="-111441"/>
            <a:ext cx="532129" cy="2941746"/>
            <a:chOff x="0" y="0"/>
            <a:chExt cx="140149" cy="774781"/>
          </a:xfrm>
        </p:grpSpPr>
        <p:sp>
          <p:nvSpPr>
            <p:cNvPr id="15" name="Freeform 15"/>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6" name="TextBox 16"/>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
        <p:nvSpPr>
          <p:cNvPr id="17" name="Freeform 17"/>
          <p:cNvSpPr/>
          <p:nvPr/>
        </p:nvSpPr>
        <p:spPr>
          <a:xfrm>
            <a:off x="4573110" y="2830305"/>
            <a:ext cx="13382452" cy="2527993"/>
          </a:xfrm>
          <a:custGeom>
            <a:avLst/>
            <a:gdLst/>
            <a:ahLst/>
            <a:cxnLst/>
            <a:rect l="l" t="t" r="r" b="b"/>
            <a:pathLst>
              <a:path w="13382452" h="2527993">
                <a:moveTo>
                  <a:pt x="0" y="0"/>
                </a:moveTo>
                <a:lnTo>
                  <a:pt x="13382451" y="0"/>
                </a:lnTo>
                <a:lnTo>
                  <a:pt x="13382451" y="2527993"/>
                </a:lnTo>
                <a:lnTo>
                  <a:pt x="0" y="2527993"/>
                </a:lnTo>
                <a:lnTo>
                  <a:pt x="0" y="0"/>
                </a:lnTo>
                <a:close/>
              </a:path>
            </a:pathLst>
          </a:custGeom>
          <a:blipFill>
            <a:blip r:embed="rId8"/>
            <a:stretch>
              <a:fillRect/>
            </a:stretch>
          </a:blipFill>
        </p:spPr>
      </p:sp>
      <p:sp>
        <p:nvSpPr>
          <p:cNvPr id="18" name="Freeform 18"/>
          <p:cNvSpPr/>
          <p:nvPr/>
        </p:nvSpPr>
        <p:spPr>
          <a:xfrm>
            <a:off x="7034384" y="5944304"/>
            <a:ext cx="9808609" cy="2117491"/>
          </a:xfrm>
          <a:custGeom>
            <a:avLst/>
            <a:gdLst/>
            <a:ahLst/>
            <a:cxnLst/>
            <a:rect l="l" t="t" r="r" b="b"/>
            <a:pathLst>
              <a:path w="9808609" h="2117491">
                <a:moveTo>
                  <a:pt x="0" y="0"/>
                </a:moveTo>
                <a:lnTo>
                  <a:pt x="9808608" y="0"/>
                </a:lnTo>
                <a:lnTo>
                  <a:pt x="9808608" y="2117491"/>
                </a:lnTo>
                <a:lnTo>
                  <a:pt x="0" y="2117491"/>
                </a:lnTo>
                <a:lnTo>
                  <a:pt x="0" y="0"/>
                </a:lnTo>
                <a:close/>
              </a:path>
            </a:pathLst>
          </a:custGeom>
          <a:blipFill>
            <a:blip r:embed="rId9"/>
            <a:stretch>
              <a:fillRect/>
            </a:stretch>
          </a:blipFill>
        </p:spPr>
      </p:sp>
      <p:sp>
        <p:nvSpPr>
          <p:cNvPr id="19" name="TextBox 19"/>
          <p:cNvSpPr txBox="1"/>
          <p:nvPr/>
        </p:nvSpPr>
        <p:spPr>
          <a:xfrm>
            <a:off x="7170961" y="264270"/>
            <a:ext cx="7459492" cy="1011561"/>
          </a:xfrm>
          <a:prstGeom prst="rect">
            <a:avLst/>
          </a:prstGeom>
        </p:spPr>
        <p:txBody>
          <a:bodyPr lIns="0" tIns="0" rIns="0" bIns="0" rtlCol="0" anchor="t">
            <a:spAutoFit/>
          </a:bodyPr>
          <a:lstStyle/>
          <a:p>
            <a:pPr algn="l">
              <a:lnSpc>
                <a:spcPts val="7560"/>
              </a:lnSpc>
            </a:pPr>
            <a:r>
              <a:rPr lang="en-US" sz="7000">
                <a:solidFill>
                  <a:srgbClr val="8D6F22"/>
                </a:solidFill>
                <a:latin typeface="The Seasons Bold"/>
              </a:rPr>
              <a:t>SQL Query 5</a:t>
            </a:r>
          </a:p>
        </p:txBody>
      </p:sp>
      <p:sp>
        <p:nvSpPr>
          <p:cNvPr id="20" name="TextBox 20"/>
          <p:cNvSpPr txBox="1"/>
          <p:nvPr/>
        </p:nvSpPr>
        <p:spPr>
          <a:xfrm>
            <a:off x="14630453" y="8899525"/>
            <a:ext cx="1538516"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rPr>
              <a:t>Read More</a:t>
            </a:r>
          </a:p>
        </p:txBody>
      </p:sp>
      <p:sp>
        <p:nvSpPr>
          <p:cNvPr id="21" name="TextBox 21"/>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a:solidFill>
                  <a:srgbClr val="FFFFFF"/>
                </a:solidFill>
                <a:latin typeface="The Seasons Bold"/>
              </a:rPr>
              <a:t>Mentorness</a:t>
            </a:r>
          </a:p>
        </p:txBody>
      </p:sp>
      <p:sp>
        <p:nvSpPr>
          <p:cNvPr id="22" name="TextBox 22"/>
          <p:cNvSpPr txBox="1"/>
          <p:nvPr/>
        </p:nvSpPr>
        <p:spPr>
          <a:xfrm>
            <a:off x="7034384" y="1518357"/>
            <a:ext cx="10224916" cy="432302"/>
          </a:xfrm>
          <a:prstGeom prst="rect">
            <a:avLst/>
          </a:prstGeom>
        </p:spPr>
        <p:txBody>
          <a:bodyPr lIns="0" tIns="0" rIns="0" bIns="0" rtlCol="0" anchor="t">
            <a:spAutoFit/>
          </a:bodyPr>
          <a:lstStyle/>
          <a:p>
            <a:pPr algn="l">
              <a:lnSpc>
                <a:spcPts val="3185"/>
              </a:lnSpc>
            </a:pPr>
            <a:r>
              <a:rPr lang="en-US" sz="2949">
                <a:solidFill>
                  <a:srgbClr val="8D6F22"/>
                </a:solidFill>
                <a:latin typeface="The Seasons Bold"/>
              </a:rPr>
              <a:t>What is the most commonly booked room type? </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12"/>
                                        </p:tgtEl>
                                        <p:attrNameLst>
                                          <p:attrName>r</p:attrName>
                                        </p:attrNameLst>
                                      </p:cBhvr>
                                    </p:animRot>
                                    <p:animRot by="-240000">
                                      <p:cBhvr>
                                        <p:cTn id="12" dur="200" fill="hold">
                                          <p:stCondLst>
                                            <p:cond delay="200"/>
                                          </p:stCondLst>
                                        </p:cTn>
                                        <p:tgtEl>
                                          <p:spTgt spid="12"/>
                                        </p:tgtEl>
                                        <p:attrNameLst>
                                          <p:attrName>r</p:attrName>
                                        </p:attrNameLst>
                                      </p:cBhvr>
                                    </p:animRot>
                                    <p:animRot by="240000">
                                      <p:cBhvr>
                                        <p:cTn id="13" dur="200" fill="hold">
                                          <p:stCondLst>
                                            <p:cond delay="400"/>
                                          </p:stCondLst>
                                        </p:cTn>
                                        <p:tgtEl>
                                          <p:spTgt spid="12"/>
                                        </p:tgtEl>
                                        <p:attrNameLst>
                                          <p:attrName>r</p:attrName>
                                        </p:attrNameLst>
                                      </p:cBhvr>
                                    </p:animRot>
                                    <p:animRot by="-240000">
                                      <p:cBhvr>
                                        <p:cTn id="14" dur="200" fill="hold">
                                          <p:stCondLst>
                                            <p:cond delay="600"/>
                                          </p:stCondLst>
                                        </p:cTn>
                                        <p:tgtEl>
                                          <p:spTgt spid="12"/>
                                        </p:tgtEl>
                                        <p:attrNameLst>
                                          <p:attrName>r</p:attrName>
                                        </p:attrNameLst>
                                      </p:cBhvr>
                                    </p:animRot>
                                    <p:animRot by="120000">
                                      <p:cBhvr>
                                        <p:cTn id="15"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720</Words>
  <Application>Microsoft Office PowerPoint</Application>
  <PresentationFormat>Custom</PresentationFormat>
  <Paragraphs>114</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Poppins</vt:lpstr>
      <vt:lpstr>The Seasons Bold</vt:lpstr>
      <vt:lpstr>Poppins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Larana Hotel</dc:title>
  <cp:lastModifiedBy>Ushashree Shripati</cp:lastModifiedBy>
  <cp:revision>2</cp:revision>
  <dcterms:created xsi:type="dcterms:W3CDTF">2006-08-16T00:00:00Z</dcterms:created>
  <dcterms:modified xsi:type="dcterms:W3CDTF">2024-06-26T14:12:13Z</dcterms:modified>
  <dc:identifier>DAGJPFmijBs</dc:identifier>
</cp:coreProperties>
</file>